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410" r:id="rId3"/>
    <p:sldId id="411" r:id="rId5"/>
    <p:sldId id="412" r:id="rId6"/>
    <p:sldId id="413" r:id="rId7"/>
    <p:sldId id="414" r:id="rId8"/>
    <p:sldId id="415" r:id="rId9"/>
    <p:sldId id="416" r:id="rId10"/>
    <p:sldId id="417" r:id="rId11"/>
    <p:sldId id="418" r:id="rId12"/>
    <p:sldId id="419" r:id="rId13"/>
    <p:sldId id="420" r:id="rId14"/>
    <p:sldId id="421" r:id="rId15"/>
    <p:sldId id="422" r:id="rId16"/>
    <p:sldId id="423" r:id="rId17"/>
    <p:sldId id="424" r:id="rId18"/>
    <p:sldId id="425" r:id="rId19"/>
    <p:sldId id="426" r:id="rId20"/>
    <p:sldId id="427" r:id="rId21"/>
    <p:sldId id="428" r:id="rId22"/>
    <p:sldId id="429" r:id="rId23"/>
    <p:sldId id="430" r:id="rId24"/>
    <p:sldId id="431" r:id="rId25"/>
    <p:sldId id="432" r:id="rId26"/>
    <p:sldId id="43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 Ann Pate" initials="MAP"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DCE529-8270-4B99-BBD5-E640D3BB82A8}"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dgm:t>
    </dgm:pt>
    <dgm:pt modelId="{0E0636C6-9CDF-4550-9245-18E0C20A648E}" cxnId="{00D78AAB-D844-4C42-9BD5-312874B9AA67}" type="parTrans">
      <dgm:prSet custT="1"/>
      <dgm:spPr/>
      <dgm:t>
        <a:bodyPr/>
        <a:lstStyle/>
        <a:p>
          <a:endParaRPr lang="zh-CN" altLang="en-US" sz="1000" b="1">
            <a:solidFill>
              <a:schemeClr val="bg1"/>
            </a:solidFill>
          </a:endParaRPr>
        </a:p>
      </dgm:t>
    </dgm:pt>
    <dgm:pt modelId="{DC84C77B-7246-4C3B-8B1A-149D3EF91411}">
      <dgm:prSet phldrT="[Text]" custT="1"/>
      <dgm:spPr/>
      <dgm:t>
        <a:bodyPr/>
        <a:lstStyle/>
        <a:p>
          <a:pPr algn="l"/>
          <a:r>
            <a:rPr lang="zh-CN" altLang="en-US" sz="1000" b="1"/>
            <a:t>数据载入（</a:t>
          </a:r>
          <a:r>
            <a:rPr lang="en-US" altLang="en-US" sz="1000" b="1"/>
            <a:t>ETL Tool-Data Loading</a:t>
          </a:r>
          <a:r>
            <a:rPr lang="zh-CN" altLang="en-US" sz="1000" b="1"/>
            <a:t>）</a:t>
          </a:r>
        </a:p>
      </dgm:t>
    </dgm:pt>
    <dgm:pt modelId="{028A9462-2153-4A05-B1CE-C8BE18F303D4}" cxnId="{00D78AAB-D844-4C42-9BD5-312874B9AA67}" type="sibTrans">
      <dgm:prSet custT="1"/>
      <dgm:spPr/>
      <dgm:t>
        <a:bodyPr/>
        <a:lstStyle/>
        <a:p>
          <a:endParaRPr lang="zh-CN" altLang="en-US" sz="1000" b="1">
            <a:solidFill>
              <a:schemeClr val="bg1"/>
            </a:solidFill>
          </a:endParaRPr>
        </a:p>
      </dgm:t>
    </dgm:pt>
    <dgm:pt modelId="{D2A09B00-AA2F-43E5-9F6C-F09D3D132CE1}" cxnId="{6DCFDA96-BC6B-4537-A06C-4D040917ED6B}" type="parTrans">
      <dgm:prSet custT="1"/>
      <dgm:spPr/>
      <dgm:t>
        <a:bodyPr/>
        <a:lstStyle/>
        <a:p>
          <a:endParaRPr lang="zh-CN" altLang="en-US" sz="1000" b="1">
            <a:solidFill>
              <a:schemeClr val="bg1"/>
            </a:solidFill>
          </a:endParaRPr>
        </a:p>
      </dgm:t>
    </dgm:pt>
    <dgm:pt modelId="{6676F064-F039-497B-BA34-BFADA0870C8E}">
      <dgm:prSet phldrT="[Text]" custT="1"/>
      <dgm:spPr/>
      <dgm:t>
        <a:bodyPr/>
        <a:lstStyle/>
        <a:p>
          <a:pPr algn="l"/>
          <a:r>
            <a:rPr lang="zh-CN" altLang="en-US" sz="1000" b="1"/>
            <a:t>数据建模（</a:t>
          </a:r>
          <a:r>
            <a:rPr lang="en-US" altLang="en-US" sz="1000" b="1"/>
            <a:t>Data Modeling</a:t>
          </a:r>
          <a:r>
            <a:rPr lang="zh-CN" altLang="en-US" sz="1000" b="1"/>
            <a:t>）</a:t>
          </a:r>
        </a:p>
      </dgm:t>
    </dgm:pt>
    <dgm:pt modelId="{A6EBE782-F265-4BC6-9D5C-6D60AA3B54C6}" cxnId="{6DCFDA96-BC6B-4537-A06C-4D040917ED6B}" type="sibTrans">
      <dgm:prSet custT="1"/>
      <dgm:spPr/>
      <dgm:t>
        <a:bodyPr/>
        <a:lstStyle/>
        <a:p>
          <a:endParaRPr lang="zh-CN" altLang="en-US" sz="1000" b="1">
            <a:solidFill>
              <a:schemeClr val="bg1"/>
            </a:solidFill>
          </a:endParaRPr>
        </a:p>
      </dgm:t>
    </dgm:pt>
    <dgm:pt modelId="{6915A512-240B-45CE-833A-76A691F22471}" cxnId="{D2161B89-A2A6-4A8D-9295-D164600891AD}" type="parTrans">
      <dgm:prSet custT="1"/>
      <dgm:spPr/>
      <dgm:t>
        <a:bodyPr/>
        <a:lstStyle/>
        <a:p>
          <a:endParaRPr lang="zh-CN" altLang="en-US" sz="1000" b="1">
            <a:solidFill>
              <a:schemeClr val="bg1"/>
            </a:solidFill>
          </a:endParaRPr>
        </a:p>
      </dgm:t>
    </dgm:pt>
    <dgm:pt modelId="{5ADB8791-D05D-47E1-8A20-7F76B1AEE9C4}">
      <dgm:prSet phldrT="[Text]" custT="1"/>
      <dgm:spPr/>
      <dgm:t>
        <a:bodyPr/>
        <a:lstStyle/>
        <a:p>
          <a:pPr algn="l"/>
          <a:r>
            <a:rPr lang="zh-CN" altLang="en-US" sz="1000" b="1"/>
            <a:t>数据展现（</a:t>
          </a:r>
          <a:r>
            <a:rPr lang="en-US" altLang="zh-CN" sz="1000" b="1"/>
            <a:t>Data  Presenting)</a:t>
          </a:r>
          <a:endParaRPr lang="zh-CN" altLang="en-US" sz="1000" b="1"/>
        </a:p>
      </dgm:t>
    </dgm:pt>
    <dgm:pt modelId="{FA56351D-5AA7-4BD8-AFFE-94508FFCD6DF}" cxnId="{D2161B89-A2A6-4A8D-9295-D164600891AD}" type="sibTrans">
      <dgm:prSet custT="1"/>
      <dgm:spPr/>
      <dgm:t>
        <a:bodyPr/>
        <a:lstStyle/>
        <a:p>
          <a:endParaRPr lang="zh-CN" altLang="en-US" sz="1000" b="1">
            <a:solidFill>
              <a:schemeClr val="bg1"/>
            </a:solidFill>
          </a:endParaRPr>
        </a:p>
      </dgm:t>
    </dgm:pt>
    <dgm:pt modelId="{A4D1E969-947F-49ED-A32D-35C0358C24C4}" type="pres">
      <dgm:prSet presAssocID="{DCDCE529-8270-4B99-BBD5-E640D3BB82A8}" presName="Name0">
        <dgm:presLayoutVars>
          <dgm:dir/>
          <dgm:animLvl val="lvl"/>
          <dgm:resizeHandles val="exact"/>
        </dgm:presLayoutVars>
      </dgm:prSet>
      <dgm:spPr/>
      <dgm:t>
        <a:bodyPr/>
        <a:lstStyle/>
        <a:p/>
      </dgm:t>
    </dgm:pt>
    <dgm:pt modelId="{78FD7C02-81C5-458A-8096-B5ED6D19614B}" type="pres">
      <dgm:prSet presAssocID="{DC84C77B-7246-4C3B-8B1A-149D3EF91411}" presName="parTxOnly" presStyleLbl="node1" presStyleCnt="3">
        <dgm:presLayoutVars>
          <dgm:chMax val="0"/>
          <dgm:chPref val="0"/>
          <dgm:bulletEnabled val="1"/>
        </dgm:presLayoutVars>
      </dgm:prSet>
      <dgm:spPr/>
      <dgm:t>
        <a:bodyPr/>
        <a:lstStyle/>
        <a:p>
          <a:endParaRPr lang="zh-CN" altLang="en-US"/>
        </a:p>
      </dgm:t>
    </dgm:pt>
    <dgm:pt modelId="{C16CE3EF-4610-4C73-9F1F-F6095B7075AB}" type="pres">
      <dgm:prSet presAssocID="{028A9462-2153-4A05-B1CE-C8BE18F303D4}" presName="parTxOnlySpace"/>
      <dgm:spPr/>
      <dgm:t>
        <a:bodyPr/>
        <a:lstStyle/>
        <a:p/>
      </dgm:t>
    </dgm:pt>
    <dgm:pt modelId="{8F65607D-CD43-42FD-B2E7-A1C1566E7548}" type="pres">
      <dgm:prSet presAssocID="{6676F064-F039-497B-BA34-BFADA0870C8E}" presName="parTxOnly" presStyleLbl="node1" presStyleIdx="1" presStyleCnt="3" custLinFactNeighborX="-18822" custLinFactNeighborY="-16287">
        <dgm:presLayoutVars>
          <dgm:chMax val="0"/>
          <dgm:chPref val="0"/>
          <dgm:bulletEnabled val="1"/>
        </dgm:presLayoutVars>
      </dgm:prSet>
      <dgm:spPr/>
      <dgm:t>
        <a:bodyPr/>
        <a:lstStyle/>
        <a:p>
          <a:endParaRPr lang="zh-CN" altLang="en-US"/>
        </a:p>
      </dgm:t>
    </dgm:pt>
    <dgm:pt modelId="{88BDC341-5C66-4CCB-BE23-0A6248203CCF}" type="pres">
      <dgm:prSet presAssocID="{A6EBE782-F265-4BC6-9D5C-6D60AA3B54C6}" presName="parTxOnlySpace"/>
      <dgm:spPr/>
      <dgm:t>
        <a:bodyPr/>
        <a:lstStyle/>
        <a:p/>
      </dgm:t>
    </dgm:pt>
    <dgm:pt modelId="{95A20D91-ACE6-41BF-AEAC-86EF0BE01EAB}" type="pres">
      <dgm:prSet presAssocID="{5ADB8791-D05D-47E1-8A20-7F76B1AEE9C4}" presName="parTxOnly" presStyleLbl="node1" presStyleIdx="2" presStyleCnt="3">
        <dgm:presLayoutVars>
          <dgm:chMax val="0"/>
          <dgm:chPref val="0"/>
          <dgm:bulletEnabled val="1"/>
        </dgm:presLayoutVars>
      </dgm:prSet>
      <dgm:spPr/>
      <dgm:t>
        <a:bodyPr/>
        <a:lstStyle/>
        <a:p>
          <a:endParaRPr lang="zh-CN" altLang="en-US"/>
        </a:p>
      </dgm:t>
    </dgm:pt>
  </dgm:ptLst>
  <dgm:cxnLst>
    <dgm:cxn modelId="{00D78AAB-D844-4C42-9BD5-312874B9AA67}" srcId="{DCDCE529-8270-4B99-BBD5-E640D3BB82A8}" destId="{DC84C77B-7246-4C3B-8B1A-149D3EF91411}" srcOrd="0" destOrd="0" parTransId="{0E0636C6-9CDF-4550-9245-18E0C20A648E}" sibTransId="{028A9462-2153-4A05-B1CE-C8BE18F303D4}"/>
    <dgm:cxn modelId="{6DCFDA96-BC6B-4537-A06C-4D040917ED6B}" srcId="{DCDCE529-8270-4B99-BBD5-E640D3BB82A8}" destId="{6676F064-F039-497B-BA34-BFADA0870C8E}" srcOrd="1" destOrd="0" parTransId="{D2A09B00-AA2F-43E5-9F6C-F09D3D132CE1}" sibTransId="{A6EBE782-F265-4BC6-9D5C-6D60AA3B54C6}"/>
    <dgm:cxn modelId="{D2161B89-A2A6-4A8D-9295-D164600891AD}" srcId="{DCDCE529-8270-4B99-BBD5-E640D3BB82A8}" destId="{5ADB8791-D05D-47E1-8A20-7F76B1AEE9C4}" srcOrd="2" destOrd="0" parTransId="{6915A512-240B-45CE-833A-76A691F22471}" sibTransId="{FA56351D-5AA7-4BD8-AFFE-94508FFCD6DF}"/>
    <dgm:cxn modelId="{D9EDDE52-6A0E-487A-96C5-830AD66B0FD7}" type="presOf" srcId="{DCDCE529-8270-4B99-BBD5-E640D3BB82A8}" destId="{A4D1E969-947F-49ED-A32D-35C0358C24C4}" srcOrd="0" destOrd="0" presId="urn:microsoft.com/office/officeart/2005/8/layout/chevron1"/>
    <dgm:cxn modelId="{636A4AA9-BDDA-415D-B064-B0CEF7F866B3}" type="presParOf" srcId="{A4D1E969-947F-49ED-A32D-35C0358C24C4}" destId="{78FD7C02-81C5-458A-8096-B5ED6D19614B}" srcOrd="0" destOrd="0" presId="urn:microsoft.com/office/officeart/2005/8/layout/chevron1"/>
    <dgm:cxn modelId="{895C7572-EAE8-4DEF-8A01-8A4D31D5F98B}" type="presOf" srcId="{DC84C77B-7246-4C3B-8B1A-149D3EF91411}" destId="{78FD7C02-81C5-458A-8096-B5ED6D19614B}" srcOrd="0" destOrd="0" presId="urn:microsoft.com/office/officeart/2005/8/layout/chevron1"/>
    <dgm:cxn modelId="{A5320617-CE87-47A2-B27C-61534787DB3B}" type="presParOf" srcId="{A4D1E969-947F-49ED-A32D-35C0358C24C4}" destId="{C16CE3EF-4610-4C73-9F1F-F6095B7075AB}" srcOrd="1" destOrd="0" presId="urn:microsoft.com/office/officeart/2005/8/layout/chevron1"/>
    <dgm:cxn modelId="{66253E99-3A1D-42F9-A8CC-BC6AC3D86DEF}" type="presParOf" srcId="{A4D1E969-947F-49ED-A32D-35C0358C24C4}" destId="{8F65607D-CD43-42FD-B2E7-A1C1566E7548}" srcOrd="2" destOrd="0" presId="urn:microsoft.com/office/officeart/2005/8/layout/chevron1"/>
    <dgm:cxn modelId="{D6C11325-DCD3-4C09-8D11-775F1E87E09B}" type="presOf" srcId="{6676F064-F039-497B-BA34-BFADA0870C8E}" destId="{8F65607D-CD43-42FD-B2E7-A1C1566E7548}" srcOrd="0" destOrd="0" presId="urn:microsoft.com/office/officeart/2005/8/layout/chevron1"/>
    <dgm:cxn modelId="{91609247-67EC-423D-B113-596025A7DC35}" type="presParOf" srcId="{A4D1E969-947F-49ED-A32D-35C0358C24C4}" destId="{88BDC341-5C66-4CCB-BE23-0A6248203CCF}" srcOrd="3" destOrd="0" presId="urn:microsoft.com/office/officeart/2005/8/layout/chevron1"/>
    <dgm:cxn modelId="{D556EABA-DAAA-4C19-A7E1-B6855FD2D720}" type="presParOf" srcId="{A4D1E969-947F-49ED-A32D-35C0358C24C4}" destId="{95A20D91-ACE6-41BF-AEAC-86EF0BE01EAB}" srcOrd="4" destOrd="0" presId="urn:microsoft.com/office/officeart/2005/8/layout/chevron1"/>
    <dgm:cxn modelId="{52985F67-A9DA-40F8-A072-08474CAA1EA9}" type="presOf" srcId="{5ADB8791-D05D-47E1-8A20-7F76B1AEE9C4}" destId="{95A20D91-ACE6-41BF-AEAC-86EF0BE01EAB}" srcOrd="0" destOrd="0" presId="urn:microsoft.com/office/officeart/2005/8/layout/chevron1"/>
  </dgm:cxnLst>
  <dgm:bg/>
  <dgm:whole>
    <a:ln>
      <a:solidFill>
        <a:srgbClr val="FF0000"/>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a="http://schemas.openxmlformats.org/drawingml/2006/main" xmlns:r="http://schemas.openxmlformats.org/officeDocument/2006/relationships" xmlns:dsp="http://schemas.microsoft.com/office/drawing/2008/diagram">
  <dsp:spTree>
    <dsp:nvGrpSpPr>
      <dsp:cNvPr id="6" name=""/>
      <dsp:cNvGrpSpPr/>
    </dsp:nvGrpSpPr>
    <dsp:grpSpPr/>
    <dsp:sp modelId="{78FD7C02-81C5-458A-8096-B5ED6D19614B}">
      <dsp:nvSpPr>
        <dsp:cNvPr id="7" name=""/>
        <dsp:cNvSpPr/>
      </dsp:nvSpPr>
      <dsp:spPr>
        <a:xfrm>
          <a:off x="2433" y="0"/>
          <a:ext cx="2964619" cy="36503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l" defTabSz="444500">
            <a:lnSpc>
              <a:spcPct val="90000"/>
            </a:lnSpc>
            <a:spcBef>
              <a:spcPct val="0"/>
            </a:spcBef>
            <a:spcAft>
              <a:spcPct val="35000"/>
            </a:spcAft>
          </a:pPr>
          <a:r>
            <a:rPr lang="zh-CN" altLang="en-US" sz="1000" b="1" kern="1200"/>
            <a:t>数据载入（</a:t>
          </a:r>
          <a:r>
            <a:rPr lang="en-US" altLang="en-US" sz="1000" b="1" kern="1200"/>
            <a:t>ETL Tool-Data Loading</a:t>
          </a:r>
          <a:r>
            <a:rPr lang="zh-CN" altLang="en-US" sz="1000" b="1" kern="1200"/>
            <a:t>）</a:t>
          </a:r>
        </a:p>
      </dsp:txBody>
      <dsp:txXfrm>
        <a:off x="184948" y="0"/>
        <a:ext cx="2599589" cy="365030"/>
      </dsp:txXfrm>
    </dsp:sp>
    <dsp:sp modelId="{8F65607D-CD43-42FD-B2E7-A1C1566E7548}">
      <dsp:nvSpPr>
        <dsp:cNvPr id="8" name=""/>
        <dsp:cNvSpPr/>
      </dsp:nvSpPr>
      <dsp:spPr>
        <a:xfrm>
          <a:off x="2614790" y="0"/>
          <a:ext cx="2964619" cy="365030"/>
        </a:xfrm>
        <a:prstGeom prst="chevron">
          <a:avLst/>
        </a:prstGeom>
        <a:solidFill>
          <a:schemeClr val="accent2">
            <a:hueOff val="6052510"/>
            <a:satOff val="39215"/>
            <a:lumOff val="2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l" defTabSz="444500">
            <a:lnSpc>
              <a:spcPct val="90000"/>
            </a:lnSpc>
            <a:spcBef>
              <a:spcPct val="0"/>
            </a:spcBef>
            <a:spcAft>
              <a:spcPct val="35000"/>
            </a:spcAft>
          </a:pPr>
          <a:r>
            <a:rPr lang="zh-CN" altLang="en-US" sz="1000" b="1" kern="1200"/>
            <a:t>数据建模（</a:t>
          </a:r>
          <a:r>
            <a:rPr lang="en-US" altLang="en-US" sz="1000" b="1" kern="1200"/>
            <a:t>Data Modeling</a:t>
          </a:r>
          <a:r>
            <a:rPr lang="zh-CN" altLang="en-US" sz="1000" b="1" kern="1200"/>
            <a:t>）</a:t>
          </a:r>
        </a:p>
      </dsp:txBody>
      <dsp:txXfrm>
        <a:off x="2797305" y="0"/>
        <a:ext cx="2599589" cy="365030"/>
      </dsp:txXfrm>
    </dsp:sp>
    <dsp:sp modelId="{95A20D91-ACE6-41BF-AEAC-86EF0BE01EAB}">
      <dsp:nvSpPr>
        <dsp:cNvPr id="9" name=""/>
        <dsp:cNvSpPr/>
      </dsp:nvSpPr>
      <dsp:spPr>
        <a:xfrm>
          <a:off x="5338747" y="0"/>
          <a:ext cx="2964619" cy="365030"/>
        </a:xfrm>
        <a:prstGeom prst="chevron">
          <a:avLst/>
        </a:prstGeom>
        <a:solidFill>
          <a:schemeClr val="accent2">
            <a:hueOff val="12105020"/>
            <a:satOff val="78431"/>
            <a:lumOff val="45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l" defTabSz="444500">
            <a:lnSpc>
              <a:spcPct val="90000"/>
            </a:lnSpc>
            <a:spcBef>
              <a:spcPct val="0"/>
            </a:spcBef>
            <a:spcAft>
              <a:spcPct val="35000"/>
            </a:spcAft>
          </a:pPr>
          <a:r>
            <a:rPr lang="zh-CN" altLang="en-US" sz="1000" b="1" kern="1200"/>
            <a:t>数据展现（</a:t>
          </a:r>
          <a:r>
            <a:rPr lang="en-US" altLang="zh-CN" sz="1000" b="1" kern="1200"/>
            <a:t>Data  Presenting)</a:t>
          </a:r>
          <a:endParaRPr lang="zh-CN" altLang="en-US" sz="1000" b="1" kern="1200"/>
        </a:p>
      </dsp:txBody>
      <dsp:txXfrm>
        <a:off x="5521262" y="0"/>
        <a:ext cx="2599589" cy="3650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dgm:rule type="primFontSz" for="des" forName="parTx" val="5"/>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Services</a:t>
            </a:r>
            <a:endParaRPr lang="en-US"/>
          </a:p>
        </p:txBody>
      </p:sp>
      <p:sp>
        <p:nvSpPr>
          <p:cNvPr id="5" name="Date Placeholder 4"/>
          <p:cNvSpPr>
            <a:spLocks noGrp="1"/>
          </p:cNvSpPr>
          <p:nvPr>
            <p:ph type="dt" idx="11"/>
          </p:nvPr>
        </p:nvSpPr>
        <p:spPr/>
        <p:txBody>
          <a:bodyPr/>
          <a:lstStyle/>
          <a:p>
            <a:fld id="{85154846-0054-40D7-BC5C-B6F1FDA01B3E}" type="datetime1">
              <a:rPr lang="en-US" smtClean="0"/>
            </a:fld>
            <a:endParaRPr lang="en-US"/>
          </a:p>
        </p:txBody>
      </p:sp>
      <p:sp>
        <p:nvSpPr>
          <p:cNvPr id="6" name="Footer Placeholder 5"/>
          <p:cNvSpPr>
            <a:spLocks noGrp="1"/>
          </p:cNvSpPr>
          <p:nvPr>
            <p:ph type="ftr" sz="quarter" idx="12"/>
          </p:nvPr>
        </p:nvSpPr>
        <p:spPr/>
        <p:txBody>
          <a:bodyPr/>
          <a:lstStyle/>
          <a:p>
            <a:r>
              <a:rPr lang="en-US">
                <a:solidFill>
                  <a:srgbClr val="000000"/>
                </a:solidFill>
                <a:latin typeface="Segoe UI" panose="020B0502040204020203" pitchFamily="34" charset="0"/>
              </a:rPr>
              <a:t>© 2011 Microsoft Corporation. All rights reserved. Microsoft, Windows, Windows Vista and other product names are or may be registered trademarks and/or trademarks in the U.S. and/or other countries.</a:t>
            </a:r>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anose="020B0502040204020203" pitchFamily="34" charset="0"/>
              </a:rPr>
            </a:br>
            <a:r>
              <a:rPr lang="en-US">
                <a:solidFill>
                  <a:srgbClr val="000000"/>
                </a:solidFill>
                <a:latin typeface="Segoe UI" panose="020B0502040204020203" pitchFamily="34" charset="0"/>
              </a:rPr>
              <a:t>MICROSOFT MAKES NO WARRANTIES, EXPRESS, IMPLIED OR STATUTORY, AS TO THE INFORMATION IN THIS PRESENTATION.</a:t>
            </a:r>
            <a:endParaRPr lang="en-US">
              <a:solidFill>
                <a:srgbClr val="000000"/>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 </a:t>
            </a:r>
            <a:endParaRPr lang="en-US"/>
          </a:p>
        </p:txBody>
      </p:sp>
      <p:sp>
        <p:nvSpPr>
          <p:cNvPr id="4" name="Header Placeholder 3"/>
          <p:cNvSpPr>
            <a:spLocks noGrp="1"/>
          </p:cNvSpPr>
          <p:nvPr>
            <p:ph type="hdr" sz="quarter" idx="10"/>
          </p:nvPr>
        </p:nvSpPr>
        <p:spPr/>
        <p:txBody>
          <a:bodyPr/>
          <a:lstStyle/>
          <a:p>
            <a:r>
              <a:rPr lang="en-US"/>
              <a:t>Microsoft Services</a:t>
            </a:r>
            <a:endParaRPr lang="en-US"/>
          </a:p>
        </p:txBody>
      </p:sp>
      <p:sp>
        <p:nvSpPr>
          <p:cNvPr id="5" name="Date Placeholder 4"/>
          <p:cNvSpPr>
            <a:spLocks noGrp="1"/>
          </p:cNvSpPr>
          <p:nvPr>
            <p:ph type="dt" idx="11"/>
          </p:nvPr>
        </p:nvSpPr>
        <p:spPr/>
        <p:txBody>
          <a:bodyPr/>
          <a:lstStyle/>
          <a:p>
            <a:fld id="{4356CB82-E9E9-48B0-A47A-B1CFD9148DDB}" type="datetime1">
              <a:rPr lang="en-US" smtClean="0"/>
            </a:fld>
            <a:endParaRPr lang="en-US"/>
          </a:p>
        </p:txBody>
      </p:sp>
      <p:sp>
        <p:nvSpPr>
          <p:cNvPr id="6" name="Footer Placeholder 5"/>
          <p:cNvSpPr>
            <a:spLocks noGrp="1"/>
          </p:cNvSpPr>
          <p:nvPr>
            <p:ph type="ftr" sz="quarter" idx="12"/>
          </p:nvPr>
        </p:nvSpPr>
        <p:spPr/>
        <p:txBody>
          <a:bodyPr/>
          <a:lstStyle/>
          <a:p>
            <a:r>
              <a:rPr lang="en-US">
                <a:solidFill>
                  <a:srgbClr val="000000"/>
                </a:solidFill>
                <a:latin typeface="Segoe UI" panose="020B0502040204020203" pitchFamily="34" charset="0"/>
              </a:rPr>
              <a:t>© 2011 Microsoft Corporation. All rights reserved. Microsoft, Windows, Windows Vista and other product names are or may be registered trademarks and/or trademarks in the U.S. and/or other countries.</a:t>
            </a:r>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anose="020B0502040204020203" pitchFamily="34" charset="0"/>
              </a:rPr>
            </a:br>
            <a:r>
              <a:rPr lang="en-US">
                <a:solidFill>
                  <a:srgbClr val="000000"/>
                </a:solidFill>
                <a:latin typeface="Segoe UI" panose="020B0502040204020203" pitchFamily="34" charset="0"/>
              </a:rPr>
              <a:t>MICROSOFT MAKES NO WARRANTIES, EXPRESS, IMPLIED OR STATUTORY, AS TO THE INFORMATION IN THIS PRESENTATION.</a:t>
            </a:r>
            <a:endParaRPr lang="en-US">
              <a:solidFill>
                <a:srgbClr val="000000"/>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Services</a:t>
            </a:r>
            <a:endParaRPr lang="en-US"/>
          </a:p>
        </p:txBody>
      </p:sp>
      <p:sp>
        <p:nvSpPr>
          <p:cNvPr id="5" name="Date Placeholder 4"/>
          <p:cNvSpPr>
            <a:spLocks noGrp="1"/>
          </p:cNvSpPr>
          <p:nvPr>
            <p:ph type="dt" idx="11"/>
          </p:nvPr>
        </p:nvSpPr>
        <p:spPr/>
        <p:txBody>
          <a:bodyPr/>
          <a:lstStyle/>
          <a:p>
            <a:fld id="{1EAEBFC7-D54F-47B0-A4F8-AB5EA31FED54}" type="datetime1">
              <a:rPr lang="en-US" smtClean="0"/>
            </a:fld>
            <a:endParaRPr lang="en-US"/>
          </a:p>
        </p:txBody>
      </p:sp>
      <p:sp>
        <p:nvSpPr>
          <p:cNvPr id="6" name="Footer Placeholder 5"/>
          <p:cNvSpPr>
            <a:spLocks noGrp="1"/>
          </p:cNvSpPr>
          <p:nvPr>
            <p:ph type="ftr" sz="quarter" idx="12"/>
          </p:nvPr>
        </p:nvSpPr>
        <p:spPr/>
        <p:txBody>
          <a:bodyPr/>
          <a:lstStyle/>
          <a:p>
            <a:r>
              <a:rPr lang="en-US">
                <a:solidFill>
                  <a:srgbClr val="000000"/>
                </a:solidFill>
                <a:latin typeface="Segoe UI" panose="020B0502040204020203" pitchFamily="34" charset="0"/>
              </a:rPr>
              <a:t>© 2011 Microsoft Corporation. All rights reserved. Microsoft, Windows, Windows Vista and other product names are or may be registered trademarks and/or trademarks in the U.S. and/or other countries.</a:t>
            </a:r>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anose="020B0502040204020203" pitchFamily="34" charset="0"/>
              </a:rPr>
            </a:br>
            <a:r>
              <a:rPr lang="en-US">
                <a:solidFill>
                  <a:srgbClr val="000000"/>
                </a:solidFill>
                <a:latin typeface="Segoe UI" panose="020B0502040204020203" pitchFamily="34" charset="0"/>
              </a:rPr>
              <a:t>MICROSOFT MAKES NO WARRANTIES, EXPRESS, IMPLIED OR STATUTORY, AS TO THE INFORMATION IN THIS PRESENTATION.</a:t>
            </a:r>
            <a:endParaRPr lang="en-US">
              <a:solidFill>
                <a:srgbClr val="000000"/>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Services</a:t>
            </a:r>
            <a:endParaRPr lang="en-US"/>
          </a:p>
        </p:txBody>
      </p:sp>
      <p:sp>
        <p:nvSpPr>
          <p:cNvPr id="5" name="Date Placeholder 4"/>
          <p:cNvSpPr>
            <a:spLocks noGrp="1"/>
          </p:cNvSpPr>
          <p:nvPr>
            <p:ph type="dt" idx="11"/>
          </p:nvPr>
        </p:nvSpPr>
        <p:spPr/>
        <p:txBody>
          <a:bodyPr/>
          <a:lstStyle/>
          <a:p>
            <a:fld id="{4C46B08B-55FF-466E-9C72-5553FB07C27A}" type="datetime1">
              <a:rPr lang="en-US" smtClean="0"/>
            </a:fld>
            <a:endParaRPr lang="en-US"/>
          </a:p>
        </p:txBody>
      </p:sp>
      <p:sp>
        <p:nvSpPr>
          <p:cNvPr id="6" name="Footer Placeholder 5"/>
          <p:cNvSpPr>
            <a:spLocks noGrp="1"/>
          </p:cNvSpPr>
          <p:nvPr>
            <p:ph type="ftr" sz="quarter" idx="12"/>
          </p:nvPr>
        </p:nvSpPr>
        <p:spPr/>
        <p:txBody>
          <a:bodyPr/>
          <a:lstStyle/>
          <a:p>
            <a:r>
              <a:rPr lang="en-US">
                <a:solidFill>
                  <a:srgbClr val="000000"/>
                </a:solidFill>
                <a:latin typeface="Segoe UI" panose="020B0502040204020203" pitchFamily="34" charset="0"/>
              </a:rPr>
              <a:t>© 2011 Microsoft Corporation. All rights reserved. Microsoft, Windows, Windows Vista and other product names are or may be registered trademarks and/or trademarks in the U.S. and/or other countries.</a:t>
            </a:r>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anose="020B0502040204020203" pitchFamily="34" charset="0"/>
              </a:rPr>
            </a:br>
            <a:r>
              <a:rPr lang="en-US">
                <a:solidFill>
                  <a:srgbClr val="000000"/>
                </a:solidFill>
                <a:latin typeface="Segoe UI" panose="020B0502040204020203" pitchFamily="34" charset="0"/>
              </a:rPr>
              <a:t>MICROSOFT MAKES NO WARRANTIES, EXPRESS, IMPLIED OR STATUTORY, AS TO THE INFORMATION IN THIS PRESENTATION.</a:t>
            </a:r>
            <a:endParaRPr lang="en-US">
              <a:solidFill>
                <a:srgbClr val="000000"/>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Services</a:t>
            </a:r>
            <a:endParaRPr lang="en-US"/>
          </a:p>
        </p:txBody>
      </p:sp>
      <p:sp>
        <p:nvSpPr>
          <p:cNvPr id="5" name="Date Placeholder 4"/>
          <p:cNvSpPr>
            <a:spLocks noGrp="1"/>
          </p:cNvSpPr>
          <p:nvPr>
            <p:ph type="dt" idx="11"/>
          </p:nvPr>
        </p:nvSpPr>
        <p:spPr/>
        <p:txBody>
          <a:bodyPr/>
          <a:lstStyle/>
          <a:p>
            <a:fld id="{84143BE2-F8B2-47FC-8EC9-F94753B94277}" type="datetime1">
              <a:rPr lang="en-US" smtClean="0"/>
            </a:fld>
            <a:endParaRPr lang="en-US"/>
          </a:p>
        </p:txBody>
      </p:sp>
      <p:sp>
        <p:nvSpPr>
          <p:cNvPr id="6" name="Footer Placeholder 5"/>
          <p:cNvSpPr>
            <a:spLocks noGrp="1"/>
          </p:cNvSpPr>
          <p:nvPr>
            <p:ph type="ftr" sz="quarter" idx="12"/>
          </p:nvPr>
        </p:nvSpPr>
        <p:spPr/>
        <p:txBody>
          <a:bodyPr/>
          <a:lstStyle/>
          <a:p>
            <a:r>
              <a:rPr lang="en-US">
                <a:solidFill>
                  <a:srgbClr val="000000"/>
                </a:solidFill>
                <a:latin typeface="Segoe UI" panose="020B0502040204020203" pitchFamily="34" charset="0"/>
              </a:rPr>
              <a:t>© 2011 Microsoft Corporation. All rights reserved. Microsoft, Windows, Windows Vista and other product names are or may be registered trademarks and/or trademarks in the U.S. and/or other countries.</a:t>
            </a:r>
            <a:endParaRPr lang="en-US">
              <a:solidFill>
                <a:srgbClr val="000000"/>
              </a:solidFill>
              <a:latin typeface="Segoe UI" panose="020B0502040204020203" pitchFamily="34" charset="0"/>
            </a:endParaRPr>
          </a:p>
          <a:p>
            <a:r>
              <a:rPr lang="en-US">
                <a:solidFill>
                  <a:srgbClr val="000000"/>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anose="020B0502040204020203" pitchFamily="34" charset="0"/>
              </a:rPr>
            </a:br>
            <a:r>
              <a:rPr lang="en-US">
                <a:solidFill>
                  <a:srgbClr val="000000"/>
                </a:solidFill>
                <a:latin typeface="Segoe UI" panose="020B0502040204020203" pitchFamily="34" charset="0"/>
              </a:rPr>
              <a:t>MICROSOFT MAKES NO WARRANTIES, EXPRESS, IMPLIED OR STATUTORY, AS TO THE INFORMATION IN THIS PRESENTATION.</a:t>
            </a:r>
            <a:endParaRPr lang="en-US">
              <a:solidFill>
                <a:srgbClr val="000000"/>
              </a:solidFill>
              <a:latin typeface="Segoe UI" panose="020B0502040204020203"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192000" cy="1219200"/>
          </a:xfrm>
          <a:prstGeom prst="rect">
            <a:avLst/>
          </a:prstGeom>
          <a:solidFill>
            <a:srgbClr val="0A5BBA">
              <a:alpha val="89804"/>
            </a:srgbClr>
          </a:solidFill>
        </p:spPr>
        <p:txBody>
          <a:bodyPr lIns="182880" tIns="91440" rIns="91440" bIns="91440" anchor="ctr">
            <a:normAutofit/>
          </a:bodyPr>
          <a:lstStyle>
            <a:lvl1pPr>
              <a:defRPr sz="3200"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1"/>
            <a:ext cx="2844800" cy="365125"/>
          </a:xfrm>
        </p:spPr>
        <p:txBody>
          <a:bodyPr/>
          <a:lstStyle>
            <a:lvl1pPr>
              <a:defRPr sz="1065">
                <a:solidFill>
                  <a:schemeClr val="tx1"/>
                </a:solidFill>
              </a:defRPr>
            </a:lvl1pPr>
          </a:lstStyle>
          <a:p>
            <a:fld id="{74A398B2-5A34-1A4A-811E-F4027282568C}" type="slidenum">
              <a:rPr lang="en-US" smtClean="0"/>
            </a:fld>
            <a:endParaRPr lang="en-US"/>
          </a:p>
        </p:txBody>
      </p:sp>
      <p:sp>
        <p:nvSpPr>
          <p:cNvPr id="5" name="Content Placeholder 2"/>
          <p:cNvSpPr>
            <a:spLocks noGrp="1"/>
          </p:cNvSpPr>
          <p:nvPr>
            <p:ph idx="1"/>
          </p:nvPr>
        </p:nvSpPr>
        <p:spPr>
          <a:xfrm>
            <a:off x="609600" y="1219200"/>
            <a:ext cx="10972800" cy="4876800"/>
          </a:xfrm>
          <a:noFill/>
        </p:spPr>
        <p:txBody>
          <a:bodyPr lIns="182880" tIns="91440" rIns="91440" bIns="91440">
            <a:normAutofit/>
          </a:bodyPr>
          <a:lstStyle>
            <a:lvl1pPr marL="304800" indent="-304800">
              <a:lnSpc>
                <a:spcPct val="100000"/>
              </a:lnSpc>
              <a:buFont typeface="Arial" panose="020B0604020202020204" pitchFamily="34" charset="0"/>
              <a:buChar char="•"/>
              <a:defRPr/>
            </a:lvl1pPr>
            <a:lvl2pPr marL="609600" indent="-300355">
              <a:lnSpc>
                <a:spcPct val="100000"/>
              </a:lnSpc>
              <a:buFont typeface="Arial" panose="020B0604020202020204" pitchFamily="34" charset="0"/>
              <a:buChar char="•"/>
              <a:defRPr/>
            </a:lvl2pPr>
            <a:lvl3pPr marL="914400" indent="-304800">
              <a:lnSpc>
                <a:spcPct val="100000"/>
              </a:lnSpc>
              <a:buFont typeface="Arial" panose="020B0604020202020204" pitchFamily="34" charset="0"/>
              <a:buChar char="•"/>
              <a:defRPr/>
            </a:lvl3pPr>
            <a:lvl4pPr marL="1219200" indent="-304800">
              <a:lnSpc>
                <a:spcPct val="100000"/>
              </a:lnSpc>
              <a:buFont typeface="Arial" panose="020B0604020202020204" pitchFamily="34" charset="0"/>
              <a:buChar char="•"/>
              <a:defRPr/>
            </a:lvl4pPr>
            <a:lvl5pPr marL="1524000" indent="-304800">
              <a:lnSpc>
                <a:spcPct val="100000"/>
              </a:lnSpc>
              <a:buFont typeface="Arial" panose="020B0604020202020204" pitchFamily="34" charset="0"/>
              <a:buChar char="•"/>
              <a:defRPr/>
            </a:lvl5pPr>
            <a:lvl6pPr>
              <a:lnSpc>
                <a:spcPct val="100000"/>
              </a:lnSpc>
              <a:defRPr/>
            </a:lvl6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a:p>
            <a:pPr lvl="5"/>
            <a:r>
              <a:rPr lang="en-US"/>
              <a:t>Sixth level</a:t>
            </a:r>
            <a:endParaRPr lang="en-US"/>
          </a:p>
        </p:txBody>
      </p:sp>
    </p:spTree>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7945" y="889000"/>
            <a:ext cx="11631649" cy="5424845"/>
          </a:xfrm>
          <a:prstGeom prst="rect">
            <a:avLst/>
          </a:prstGeom>
        </p:spPr>
      </p:pic>
      <p:graphicFrame>
        <p:nvGraphicFramePr>
          <p:cNvPr id="4" name="Content Placeholder 4"/>
          <p:cNvGraphicFramePr/>
          <p:nvPr/>
        </p:nvGraphicFramePr>
        <p:xfrm>
          <a:off x="914400" y="6426628"/>
          <a:ext cx="11074400" cy="486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406400" y="177800"/>
            <a:ext cx="10625099" cy="644700"/>
          </a:xfrm>
        </p:spPr>
        <p:txBody>
          <a:bodyPr>
            <a:normAutofit fontScale="90000"/>
          </a:bodyPr>
          <a:lstStyle/>
          <a:p>
            <a:r>
              <a:rPr lang="zh-CN" altLang="en-US" sz="4000">
                <a:latin typeface="微软雅黑" panose="020B0503020204020204" pitchFamily="34" charset="-122"/>
                <a:ea typeface="微软雅黑" panose="020B0503020204020204" pitchFamily="34" charset="-122"/>
              </a:rPr>
              <a:t>医院数据中心的整体架构</a:t>
            </a:r>
            <a:endParaRPr lang="en-US" sz="400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656715" y="1490345"/>
            <a:ext cx="8871585" cy="475932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629410" y="1490345"/>
            <a:ext cx="8926195" cy="4759325"/>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243965" y="1490345"/>
            <a:ext cx="9696450" cy="475932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584960" y="1490345"/>
            <a:ext cx="9015095" cy="4759325"/>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405255" y="1490345"/>
            <a:ext cx="9374505" cy="4759325"/>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982980" y="1189355"/>
            <a:ext cx="8139430" cy="4759325"/>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988185" y="1490345"/>
            <a:ext cx="8208010" cy="4759325"/>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221865" y="1490345"/>
            <a:ext cx="7740650" cy="475932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096135" y="1490345"/>
            <a:ext cx="7992745" cy="475932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120900" y="1490345"/>
            <a:ext cx="7942580" cy="475932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数据中心的应用架构</a:t>
            </a:r>
            <a:endParaRPr lang="en-US"/>
          </a:p>
        </p:txBody>
      </p:sp>
      <p:sp>
        <p:nvSpPr>
          <p:cNvPr id="3" name="Slide Number Placeholder 2"/>
          <p:cNvSpPr>
            <a:spLocks noGrp="1"/>
          </p:cNvSpPr>
          <p:nvPr>
            <p:ph type="sldNum" sz="quarter" idx="11"/>
          </p:nvPr>
        </p:nvSpPr>
        <p:spPr>
          <a:xfrm>
            <a:off x="9077124" y="6273800"/>
            <a:ext cx="2844800" cy="365125"/>
          </a:xfrm>
        </p:spPr>
        <p:txBody>
          <a:bodyPr/>
          <a:lstStyle/>
          <a:p>
            <a:fld id="{74A398B2-5A34-1A4A-811E-F4027282568C}" type="slidenum">
              <a:rPr lang="en-US" sz="1420" smtClean="0"/>
            </a:fld>
            <a:endParaRPr lang="en-US" sz="1420"/>
          </a:p>
        </p:txBody>
      </p:sp>
      <p:pic>
        <p:nvPicPr>
          <p:cNvPr id="5" name="Picture 1170"/>
          <p:cNvPicPr>
            <a:picLocks noChangeAspect="1"/>
          </p:cNvPicPr>
          <p:nvPr/>
        </p:nvPicPr>
        <p:blipFill>
          <a:blip r:embed="rId1">
            <a:extLst>
              <a:ext uri="{28A0092B-C50C-407E-A947-70E740481C1C}">
                <a14:useLocalDpi xmlns:a14="http://schemas.microsoft.com/office/drawing/2010/main" val="0"/>
              </a:ext>
            </a:extLst>
          </a:blip>
          <a:srcRect t="16888"/>
          <a:stretch>
            <a:fillRect/>
          </a:stretch>
        </p:blipFill>
        <p:spPr bwMode="auto">
          <a:xfrm>
            <a:off x="101600" y="1295400"/>
            <a:ext cx="9099207" cy="552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9245600" y="1397000"/>
            <a:ext cx="2844800" cy="526986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182880" indent="-182880">
              <a:lnSpc>
                <a:spcPct val="150000"/>
              </a:lnSpc>
              <a:buFont typeface="Arial" panose="020B0604020202020204" pitchFamily="34" charset="0"/>
              <a:buChar char="•"/>
            </a:pPr>
            <a:r>
              <a:rPr lang="zh-CN" altLang="zh-CN" sz="1865" b="1">
                <a:solidFill>
                  <a:schemeClr val="tx1"/>
                </a:solidFill>
                <a:latin typeface="微软雅黑" panose="020B0503020204020204" pitchFamily="34" charset="-122"/>
                <a:ea typeface="微软雅黑" panose="020B0503020204020204" pitchFamily="34" charset="-122"/>
              </a:rPr>
              <a:t>数据种类多、数据量大、涵盖范围广</a:t>
            </a:r>
            <a:endParaRPr lang="en-US" altLang="zh-CN" sz="1865" b="1">
              <a:solidFill>
                <a:schemeClr val="tx1"/>
              </a:solidFill>
              <a:latin typeface="微软雅黑" panose="020B0503020204020204" pitchFamily="34" charset="-122"/>
              <a:ea typeface="微软雅黑" panose="020B0503020204020204" pitchFamily="34" charset="-122"/>
            </a:endParaRPr>
          </a:p>
          <a:p>
            <a:pPr marL="228600" indent="-228600">
              <a:lnSpc>
                <a:spcPct val="150000"/>
              </a:lnSpc>
            </a:pPr>
            <a:r>
              <a:rPr lang="zh-CN" altLang="zh-CN" sz="1600">
                <a:latin typeface="微软雅黑" panose="020B0503020204020204" pitchFamily="34" charset="-122"/>
                <a:ea typeface="微软雅黑" panose="020B0503020204020204" pitchFamily="34" charset="-122"/>
              </a:rPr>
              <a:t>（</a:t>
            </a:r>
            <a:r>
              <a:rPr lang="en-US" altLang="zh-CN" sz="2135">
                <a:solidFill>
                  <a:srgbClr val="FF0000"/>
                </a:solidFill>
                <a:latin typeface="微软雅黑" panose="020B0503020204020204" pitchFamily="34" charset="-122"/>
                <a:ea typeface="微软雅黑" panose="020B0503020204020204" pitchFamily="34" charset="-122"/>
              </a:rPr>
              <a:t>10</a:t>
            </a:r>
            <a:r>
              <a:rPr lang="zh-CN" altLang="zh-CN" sz="2135">
                <a:solidFill>
                  <a:srgbClr val="FF0000"/>
                </a:solidFill>
                <a:latin typeface="微软雅黑" panose="020B0503020204020204" pitchFamily="34" charset="-122"/>
                <a:ea typeface="微软雅黑" panose="020B0503020204020204" pitchFamily="34" charset="-122"/>
              </a:rPr>
              <a:t>亿</a:t>
            </a:r>
            <a:r>
              <a:rPr lang="zh-CN" altLang="zh-CN" sz="1600">
                <a:latin typeface="微软雅黑" panose="020B0503020204020204" pitchFamily="34" charset="-122"/>
                <a:ea typeface="微软雅黑" panose="020B0503020204020204" pitchFamily="34" charset="-122"/>
              </a:rPr>
              <a:t>行</a:t>
            </a:r>
            <a:r>
              <a:rPr lang="zh-CN" altLang="en-US" sz="1600">
                <a:latin typeface="微软雅黑" panose="020B0503020204020204" pitchFamily="34" charset="-122"/>
                <a:ea typeface="微软雅黑" panose="020B0503020204020204" pitchFamily="34" charset="-122"/>
              </a:rPr>
              <a:t>重构结构化</a:t>
            </a:r>
            <a:r>
              <a:rPr lang="zh-CN" altLang="zh-CN" sz="1600">
                <a:latin typeface="微软雅黑" panose="020B0503020204020204" pitchFamily="34" charset="-122"/>
                <a:ea typeface="微软雅黑" panose="020B0503020204020204" pitchFamily="34" charset="-122"/>
              </a:rPr>
              <a:t>数据</a:t>
            </a:r>
            <a:r>
              <a:rPr lang="zh-CN" altLang="en-US" sz="1600">
                <a:latin typeface="微软雅黑" panose="020B0503020204020204" pitchFamily="34" charset="-122"/>
                <a:ea typeface="微软雅黑" panose="020B0503020204020204" pitchFamily="34" charset="-122"/>
              </a:rPr>
              <a:t>，共</a:t>
            </a:r>
            <a:r>
              <a:rPr lang="en-US" altLang="zh-CN" sz="2135">
                <a:solidFill>
                  <a:srgbClr val="FF0000"/>
                </a:solidFill>
                <a:latin typeface="微软雅黑" panose="020B0503020204020204" pitchFamily="34" charset="-122"/>
                <a:ea typeface="微软雅黑" panose="020B0503020204020204" pitchFamily="34" charset="-122"/>
              </a:rPr>
              <a:t>1.5T</a:t>
            </a:r>
            <a:r>
              <a:rPr lang="zh-CN" altLang="en-US" sz="1600">
                <a:latin typeface="微软雅黑" panose="020B0503020204020204" pitchFamily="34" charset="-122"/>
                <a:ea typeface="微软雅黑" panose="020B0503020204020204" pitchFamily="34" charset="-122"/>
              </a:rPr>
              <a:t>存储量</a:t>
            </a:r>
            <a:r>
              <a:rPr lang="zh-CN" altLang="zh-CN" sz="1600">
                <a:latin typeface="微软雅黑" panose="020B0503020204020204" pitchFamily="34" charset="-122"/>
                <a:ea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endParaRPr>
          </a:p>
          <a:p>
            <a:pPr marL="182880" indent="-182880">
              <a:lnSpc>
                <a:spcPct val="150000"/>
              </a:lnSpc>
              <a:buFont typeface="Arial" panose="020B0604020202020204" pitchFamily="34" charset="0"/>
              <a:buChar char="•"/>
            </a:pPr>
            <a:r>
              <a:rPr lang="zh-CN" altLang="zh-CN" sz="1865" b="1">
                <a:solidFill>
                  <a:schemeClr val="tx1"/>
                </a:solidFill>
                <a:latin typeface="微软雅黑" panose="020B0503020204020204" pitchFamily="34" charset="-122"/>
                <a:ea typeface="微软雅黑" panose="020B0503020204020204" pitchFamily="34" charset="-122"/>
              </a:rPr>
              <a:t>数据及时准确</a:t>
            </a:r>
            <a:endParaRPr lang="en-US" altLang="zh-CN" sz="1865" b="1">
              <a:solidFill>
                <a:schemeClr val="tx1"/>
              </a:solidFill>
              <a:latin typeface="微软雅黑" panose="020B0503020204020204" pitchFamily="34" charset="-122"/>
              <a:ea typeface="微软雅黑" panose="020B0503020204020204" pitchFamily="34" charset="-122"/>
            </a:endParaRPr>
          </a:p>
          <a:p>
            <a:pPr marL="228600" indent="-228600">
              <a:lnSpc>
                <a:spcPct val="150000"/>
              </a:lnSpc>
            </a:pPr>
            <a:r>
              <a:rPr lang="zh-CN" altLang="zh-CN" sz="1600">
                <a:latin typeface="微软雅黑" panose="020B0503020204020204" pitchFamily="34" charset="-122"/>
                <a:ea typeface="微软雅黑" panose="020B0503020204020204" pitchFamily="34" charset="-122"/>
              </a:rPr>
              <a:t>（</a:t>
            </a:r>
            <a:r>
              <a:rPr lang="zh-CN" altLang="en-US" sz="2135">
                <a:solidFill>
                  <a:srgbClr val="FF0000"/>
                </a:solidFill>
                <a:latin typeface="微软雅黑" panose="020B0503020204020204" pitchFamily="34" charset="-122"/>
                <a:ea typeface="微软雅黑" panose="020B0503020204020204" pitchFamily="34" charset="-122"/>
              </a:rPr>
              <a:t>准实时</a:t>
            </a:r>
            <a:r>
              <a:rPr lang="zh-CN" altLang="en-US" sz="1600">
                <a:latin typeface="微软雅黑" panose="020B0503020204020204" pitchFamily="34" charset="-122"/>
                <a:ea typeface="微软雅黑" panose="020B0503020204020204" pitchFamily="34" charset="-122"/>
              </a:rPr>
              <a:t>临床</a:t>
            </a:r>
            <a:r>
              <a:rPr lang="zh-CN" altLang="zh-CN" sz="1600">
                <a:latin typeface="微软雅黑" panose="020B0503020204020204" pitchFamily="34" charset="-122"/>
                <a:ea typeface="微软雅黑" panose="020B0503020204020204" pitchFamily="34" charset="-122"/>
              </a:rPr>
              <a:t>数据</a:t>
            </a:r>
            <a:r>
              <a:rPr lang="zh-CN" altLang="en-US" sz="1600">
                <a:latin typeface="微软雅黑" panose="020B0503020204020204" pitchFamily="34" charset="-122"/>
                <a:ea typeface="微软雅黑" panose="020B0503020204020204" pitchFamily="34" charset="-122"/>
              </a:rPr>
              <a:t>复制</a:t>
            </a:r>
            <a:r>
              <a:rPr lang="en-US" altLang="zh-CN" sz="1600">
                <a:latin typeface="微软雅黑" panose="020B0503020204020204" pitchFamily="34" charset="-122"/>
                <a:ea typeface="微软雅黑" panose="020B0503020204020204" pitchFamily="34" charset="-122"/>
              </a:rPr>
              <a:t>CDC</a:t>
            </a:r>
            <a:r>
              <a:rPr lang="zh-CN" altLang="en-US" sz="1600">
                <a:latin typeface="微软雅黑" panose="020B0503020204020204" pitchFamily="34" charset="-122"/>
                <a:ea typeface="微软雅黑" panose="020B0503020204020204" pitchFamily="34" charset="-122"/>
              </a:rPr>
              <a:t>监控</a:t>
            </a:r>
            <a:r>
              <a:rPr lang="zh-CN" altLang="zh-CN" sz="1600">
                <a:latin typeface="微软雅黑" panose="020B0503020204020204" pitchFamily="34" charset="-122"/>
                <a:ea typeface="微软雅黑" panose="020B0503020204020204" pitchFamily="34" charset="-122"/>
              </a:rPr>
              <a:t>导入</a:t>
            </a:r>
            <a:r>
              <a:rPr lang="zh-CN" altLang="en-US" sz="1600">
                <a:latin typeface="微软雅黑" panose="020B0503020204020204" pitchFamily="34" charset="-122"/>
                <a:ea typeface="微软雅黑" panose="020B0503020204020204" pitchFamily="34" charset="-122"/>
              </a:rPr>
              <a:t>到临床数据中心</a:t>
            </a:r>
            <a:r>
              <a:rPr lang="zh-CN" altLang="zh-CN" sz="1600">
                <a:latin typeface="微软雅黑" panose="020B0503020204020204" pitchFamily="34" charset="-122"/>
                <a:ea typeface="微软雅黑" panose="020B0503020204020204" pitchFamily="34" charset="-122"/>
              </a:rPr>
              <a:t>）</a:t>
            </a:r>
            <a:endParaRPr lang="en-US" altLang="zh-CN" sz="1600">
              <a:latin typeface="微软雅黑" panose="020B0503020204020204" pitchFamily="34" charset="-122"/>
              <a:ea typeface="微软雅黑" panose="020B0503020204020204" pitchFamily="34" charset="-122"/>
            </a:endParaRPr>
          </a:p>
          <a:p>
            <a:pPr marL="182880" indent="-182880">
              <a:lnSpc>
                <a:spcPct val="150000"/>
              </a:lnSpc>
              <a:buFont typeface="Arial" panose="020B0604020202020204" pitchFamily="34" charset="0"/>
              <a:buChar char="•"/>
            </a:pPr>
            <a:r>
              <a:rPr lang="zh-CN" altLang="zh-CN" sz="1865" b="1">
                <a:solidFill>
                  <a:schemeClr val="tx1"/>
                </a:solidFill>
                <a:latin typeface="微软雅黑" panose="020B0503020204020204" pitchFamily="34" charset="-122"/>
                <a:ea typeface="微软雅黑" panose="020B0503020204020204" pitchFamily="34" charset="-122"/>
              </a:rPr>
              <a:t>应用便捷</a:t>
            </a:r>
            <a:endParaRPr lang="en-US" altLang="zh-CN" sz="1865" b="1">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通过主数据管理以及</a:t>
            </a:r>
            <a:r>
              <a:rPr lang="zh-CN" altLang="zh-CN" sz="1600">
                <a:latin typeface="微软雅黑" panose="020B0503020204020204" pitchFamily="34" charset="-122"/>
                <a:ea typeface="微软雅黑" panose="020B0503020204020204" pitchFamily="34" charset="-122"/>
              </a:rPr>
              <a:t>病人统一身份识别</a:t>
            </a:r>
            <a:r>
              <a:rPr lang="en-US" altLang="zh-CN" sz="1600">
                <a:latin typeface="微软雅黑" panose="020B0503020204020204" pitchFamily="34" charset="-122"/>
                <a:ea typeface="微软雅黑" panose="020B0503020204020204" pitchFamily="34" charset="-122"/>
              </a:rPr>
              <a:t>EMPI</a:t>
            </a:r>
            <a:r>
              <a:rPr lang="zh-CN" altLang="en-US" sz="1600">
                <a:latin typeface="微软雅黑" panose="020B0503020204020204" pitchFamily="34" charset="-122"/>
                <a:ea typeface="微软雅黑" panose="020B0503020204020204" pitchFamily="34" charset="-122"/>
              </a:rPr>
              <a:t>实施</a:t>
            </a:r>
            <a:r>
              <a:rPr lang="zh-CN" altLang="zh-CN" sz="1600">
                <a:latin typeface="微软雅黑" panose="020B0503020204020204" pitchFamily="34" charset="-122"/>
                <a:ea typeface="微软雅黑" panose="020B0503020204020204" pitchFamily="34" charset="-122"/>
              </a:rPr>
              <a:t>），历次就医</a:t>
            </a:r>
            <a:r>
              <a:rPr lang="zh-CN" altLang="en-US" sz="1600">
                <a:latin typeface="微软雅黑" panose="020B0503020204020204" pitchFamily="34" charset="-122"/>
                <a:ea typeface="微软雅黑" panose="020B0503020204020204" pitchFamily="34" charset="-122"/>
              </a:rPr>
              <a:t>记录</a:t>
            </a:r>
            <a:r>
              <a:rPr lang="zh-CN" altLang="en-US" sz="2135">
                <a:solidFill>
                  <a:srgbClr val="FF0000"/>
                </a:solidFill>
                <a:latin typeface="微软雅黑" panose="020B0503020204020204" pitchFamily="34" charset="-122"/>
                <a:ea typeface="微软雅黑" panose="020B0503020204020204" pitchFamily="34" charset="-122"/>
              </a:rPr>
              <a:t>关联</a:t>
            </a:r>
            <a:r>
              <a:rPr lang="zh-CN" altLang="zh-CN" sz="2135">
                <a:solidFill>
                  <a:srgbClr val="FF0000"/>
                </a:solidFill>
                <a:latin typeface="微软雅黑" panose="020B0503020204020204" pitchFamily="34" charset="-122"/>
                <a:ea typeface="微软雅黑" panose="020B0503020204020204" pitchFamily="34" charset="-122"/>
              </a:rPr>
              <a:t>集成</a:t>
            </a:r>
            <a:endParaRPr lang="zh-CN" altLang="en-US" sz="2135">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014855" y="1490345"/>
            <a:ext cx="8154670" cy="475932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943735" y="1490345"/>
            <a:ext cx="8296910" cy="475932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704340" y="227330"/>
            <a:ext cx="7254875" cy="6022340"/>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198880" y="665480"/>
            <a:ext cx="8527415" cy="558419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534285" y="1490345"/>
            <a:ext cx="7116445" cy="4759325"/>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a:t>数据中心的应用架构</a:t>
            </a:r>
            <a:endParaRPr lang="en-US"/>
          </a:p>
        </p:txBody>
      </p:sp>
      <p:sp>
        <p:nvSpPr>
          <p:cNvPr id="4" name="Content Placeholder 3"/>
          <p:cNvSpPr>
            <a:spLocks noGrp="1"/>
          </p:cNvSpPr>
          <p:nvPr>
            <p:ph idx="1"/>
          </p:nvPr>
        </p:nvSpPr>
        <p:spPr>
          <a:xfrm>
            <a:off x="609600" y="1397000"/>
            <a:ext cx="10972800" cy="4876800"/>
          </a:xfrm>
        </p:spPr>
        <p:txBody>
          <a:bodyPr>
            <a:noAutofit/>
          </a:bodyPr>
          <a:lstStyle/>
          <a:p>
            <a:pPr marL="0" indent="0">
              <a:buNone/>
            </a:pPr>
            <a:r>
              <a:rPr lang="zh-CN" altLang="en-US" sz="2135">
                <a:solidFill>
                  <a:schemeClr val="tx1"/>
                </a:solidFill>
                <a:latin typeface="Segoe UI" panose="020B0502040204020203" pitchFamily="34" charset="0"/>
              </a:rPr>
              <a:t>医院数据中心采用三层架构，即</a:t>
            </a:r>
            <a:r>
              <a:rPr lang="en-US" sz="2135">
                <a:solidFill>
                  <a:schemeClr val="tx1"/>
                </a:solidFill>
                <a:latin typeface="Segoe UI" panose="020B0502040204020203" pitchFamily="34" charset="0"/>
              </a:rPr>
              <a:t>CDR</a:t>
            </a:r>
            <a:r>
              <a:rPr lang="zh-CN" altLang="en-US" sz="2135">
                <a:solidFill>
                  <a:schemeClr val="tx1"/>
                </a:solidFill>
                <a:latin typeface="Segoe UI" panose="020B0502040204020203" pitchFamily="34" charset="0"/>
              </a:rPr>
              <a:t>数据实体、数据仓库和数据集市。</a:t>
            </a:r>
            <a:endParaRPr lang="en-US" sz="2135">
              <a:solidFill>
                <a:schemeClr val="tx1"/>
              </a:solidFill>
              <a:latin typeface="Segoe UI" panose="020B0502040204020203" pitchFamily="34" charset="0"/>
            </a:endParaRPr>
          </a:p>
          <a:p>
            <a:r>
              <a:rPr lang="zh-CN" altLang="en-US" sz="2000">
                <a:solidFill>
                  <a:schemeClr val="tx1"/>
                </a:solidFill>
                <a:latin typeface="Segoe UI" panose="020B0502040204020203" pitchFamily="34" charset="0"/>
              </a:rPr>
              <a:t>第一层建模为</a:t>
            </a:r>
            <a:r>
              <a:rPr lang="en-US" sz="2000">
                <a:solidFill>
                  <a:schemeClr val="tx1"/>
                </a:solidFill>
                <a:latin typeface="Segoe UI" panose="020B0502040204020203" pitchFamily="34" charset="0"/>
              </a:rPr>
              <a:t>CDR</a:t>
            </a:r>
            <a:r>
              <a:rPr lang="zh-CN" altLang="en-US" sz="2000">
                <a:solidFill>
                  <a:schemeClr val="tx1"/>
                </a:solidFill>
                <a:latin typeface="Segoe UI" panose="020B0502040204020203" pitchFamily="34" charset="0"/>
              </a:rPr>
              <a:t>数据实体层： 参考</a:t>
            </a:r>
            <a:r>
              <a:rPr lang="en-US" altLang="zh-CN" sz="2000">
                <a:solidFill>
                  <a:schemeClr val="tx1"/>
                </a:solidFill>
                <a:latin typeface="Segoe UI" panose="020B0502040204020203" pitchFamily="34" charset="0"/>
              </a:rPr>
              <a:t>HL7 RIM</a:t>
            </a:r>
            <a:r>
              <a:rPr lang="zh-CN" altLang="en-US" sz="2000">
                <a:solidFill>
                  <a:schemeClr val="tx1"/>
                </a:solidFill>
                <a:latin typeface="Segoe UI" panose="020B0502040204020203" pitchFamily="34" charset="0"/>
              </a:rPr>
              <a:t>模型把业务流程中的每一个活动事物所记录的信息以及各种原始文档统一到</a:t>
            </a:r>
            <a:r>
              <a:rPr lang="en-US" altLang="zh-CN" sz="2000">
                <a:solidFill>
                  <a:schemeClr val="tx1"/>
                </a:solidFill>
                <a:latin typeface="Segoe UI" panose="020B0502040204020203" pitchFamily="34" charset="0"/>
              </a:rPr>
              <a:t>CDR</a:t>
            </a:r>
            <a:r>
              <a:rPr lang="zh-CN" altLang="en-US" sz="2000">
                <a:solidFill>
                  <a:schemeClr val="tx1"/>
                </a:solidFill>
                <a:latin typeface="Segoe UI" panose="020B0502040204020203" pitchFamily="34" charset="0"/>
              </a:rPr>
              <a:t>数据实体中，形成各领域内的数据模型；通过解析处理，保证</a:t>
            </a:r>
            <a:r>
              <a:rPr lang="en-US" altLang="zh-CN" sz="2000">
                <a:solidFill>
                  <a:schemeClr val="tx1"/>
                </a:solidFill>
                <a:latin typeface="Segoe UI" panose="020B0502040204020203" pitchFamily="34" charset="0"/>
              </a:rPr>
              <a:t>CDR</a:t>
            </a:r>
            <a:r>
              <a:rPr lang="zh-CN" altLang="en-US" sz="2000">
                <a:solidFill>
                  <a:schemeClr val="tx1"/>
                </a:solidFill>
                <a:latin typeface="Segoe UI" panose="020B0502040204020203" pitchFamily="34" charset="0"/>
              </a:rPr>
              <a:t>数据的颗粒度足够细；汇聚医疗活动中产生的所有过程性数据，以便支撑对医疗过程的精细化管理 </a:t>
            </a:r>
            <a:endParaRPr lang="en-US" altLang="zh-CN" sz="2000">
              <a:solidFill>
                <a:schemeClr val="tx1"/>
              </a:solidFill>
              <a:latin typeface="Segoe UI" panose="020B0502040204020203" pitchFamily="34" charset="0"/>
            </a:endParaRPr>
          </a:p>
          <a:p>
            <a:pPr marL="0" indent="0">
              <a:buNone/>
            </a:pPr>
            <a:endParaRPr lang="en-US" sz="2000">
              <a:solidFill>
                <a:schemeClr val="tx1"/>
              </a:solidFill>
              <a:latin typeface="Segoe UI" panose="020B0502040204020203" pitchFamily="34" charset="0"/>
            </a:endParaRPr>
          </a:p>
          <a:p>
            <a:r>
              <a:rPr lang="zh-CN" altLang="en-US" sz="2000">
                <a:solidFill>
                  <a:schemeClr val="tx1"/>
                </a:solidFill>
                <a:latin typeface="Segoe UI" panose="020B0502040204020203" pitchFamily="34" charset="0"/>
              </a:rPr>
              <a:t>第二层建模为数据仓库层： 基于第一层建模，以</a:t>
            </a:r>
            <a:r>
              <a:rPr lang="en-US" altLang="zh-CN" sz="2000">
                <a:solidFill>
                  <a:schemeClr val="tx1"/>
                </a:solidFill>
                <a:latin typeface="Segoe UI" panose="020B0502040204020203" pitchFamily="34" charset="0"/>
              </a:rPr>
              <a:t>CDA/CCR</a:t>
            </a:r>
            <a:r>
              <a:rPr lang="zh-CN" altLang="en-US" sz="2000">
                <a:solidFill>
                  <a:schemeClr val="tx1"/>
                </a:solidFill>
                <a:latin typeface="Segoe UI" panose="020B0502040204020203" pitchFamily="34" charset="0"/>
              </a:rPr>
              <a:t>标准为参考，结合国家卫计委颁布的电子病历数据标准，建立以病人为中心的数据模型，将分布于不同领域和医疗过程的病人信息整合起来</a:t>
            </a:r>
            <a:endParaRPr lang="en-US" altLang="zh-CN" sz="2000">
              <a:solidFill>
                <a:schemeClr val="tx1"/>
              </a:solidFill>
              <a:latin typeface="Segoe UI" panose="020B0502040204020203" pitchFamily="34" charset="0"/>
            </a:endParaRPr>
          </a:p>
          <a:p>
            <a:pPr marL="0" indent="0">
              <a:buNone/>
            </a:pPr>
            <a:endParaRPr lang="en-US" sz="2000">
              <a:solidFill>
                <a:schemeClr val="tx1"/>
              </a:solidFill>
              <a:latin typeface="Segoe UI" panose="020B0502040204020203" pitchFamily="34" charset="0"/>
            </a:endParaRPr>
          </a:p>
          <a:p>
            <a:r>
              <a:rPr lang="zh-CN" altLang="en-US" sz="2000">
                <a:solidFill>
                  <a:schemeClr val="tx1"/>
                </a:solidFill>
                <a:latin typeface="Segoe UI" panose="020B0502040204020203" pitchFamily="34" charset="0"/>
              </a:rPr>
              <a:t>第三层建模为数据集市层：这一层主要从数据的聚合需要出发，针对不同主题，构建相应的数据集市。建成后的数据集市将是多维度的，支持应用从不同的维度对数据进行分析和使用</a:t>
            </a:r>
            <a:endParaRPr lang="en-US" sz="2000">
              <a:solidFill>
                <a:schemeClr val="tx1"/>
              </a:solidFill>
              <a:latin typeface="Segoe UI" panose="020B0502040204020203" pitchFamily="34"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83944" y="60551"/>
            <a:ext cx="11655840" cy="899665"/>
          </a:xfrm>
        </p:spPr>
        <p:txBody>
          <a:bodyPr lIns="91440" anchor="t"/>
          <a:lstStyle/>
          <a:p>
            <a:r>
              <a:rPr lang="zh-CN" altLang="en-US">
                <a:latin typeface="微软雅黑" panose="020B0503020204020204" pitchFamily="34" charset="-122"/>
                <a:ea typeface="微软雅黑" panose="020B0503020204020204" pitchFamily="34" charset="-122"/>
              </a:rPr>
              <a:t>数据集成平台构成</a:t>
            </a:r>
            <a:endParaRPr lang="en-US">
              <a:latin typeface="微软雅黑" panose="020B0503020204020204" pitchFamily="34" charset="-122"/>
              <a:ea typeface="微软雅黑" panose="020B0503020204020204" pitchFamily="34" charset="-122"/>
            </a:endParaRPr>
          </a:p>
        </p:txBody>
      </p:sp>
      <p:cxnSp>
        <p:nvCxnSpPr>
          <p:cNvPr id="92" name="Straight Arrow Connector 91"/>
          <p:cNvCxnSpPr/>
          <p:nvPr/>
        </p:nvCxnSpPr>
        <p:spPr>
          <a:xfrm flipH="1" flipV="1">
            <a:off x="3857625" y="5197475"/>
            <a:ext cx="1588" cy="2286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3" name="Straight Arrow Connector 92"/>
          <p:cNvCxnSpPr/>
          <p:nvPr/>
        </p:nvCxnSpPr>
        <p:spPr>
          <a:xfrm flipH="1" flipV="1">
            <a:off x="2127251" y="2536825"/>
            <a:ext cx="1230313" cy="671513"/>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4" name="Straight Arrow Connector 93"/>
          <p:cNvCxnSpPr/>
          <p:nvPr/>
        </p:nvCxnSpPr>
        <p:spPr>
          <a:xfrm flipH="1" flipV="1">
            <a:off x="2127251" y="2994025"/>
            <a:ext cx="1230313" cy="214313"/>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5" name="Straight Arrow Connector 94"/>
          <p:cNvCxnSpPr/>
          <p:nvPr/>
        </p:nvCxnSpPr>
        <p:spPr>
          <a:xfrm flipH="1">
            <a:off x="2127251" y="3208339"/>
            <a:ext cx="1230313" cy="242887"/>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6" name="Straight Arrow Connector 95"/>
          <p:cNvCxnSpPr/>
          <p:nvPr/>
        </p:nvCxnSpPr>
        <p:spPr>
          <a:xfrm flipH="1">
            <a:off x="2124075" y="3208339"/>
            <a:ext cx="1233488" cy="700087"/>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7" name="Straight Arrow Connector 96"/>
          <p:cNvCxnSpPr/>
          <p:nvPr/>
        </p:nvCxnSpPr>
        <p:spPr>
          <a:xfrm flipV="1">
            <a:off x="3857625" y="2278064"/>
            <a:ext cx="1588" cy="530225"/>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
        <p:nvSpPr>
          <p:cNvPr id="99" name="Rectangle 98"/>
          <p:cNvSpPr/>
          <p:nvPr/>
        </p:nvSpPr>
        <p:spPr>
          <a:xfrm>
            <a:off x="4400551" y="1482725"/>
            <a:ext cx="849313" cy="74612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00" name="Group 99"/>
          <p:cNvGrpSpPr/>
          <p:nvPr/>
        </p:nvGrpSpPr>
        <p:grpSpPr>
          <a:xfrm>
            <a:off x="4691701" y="1584228"/>
            <a:ext cx="265727" cy="347395"/>
            <a:chOff x="5221288" y="5873925"/>
            <a:chExt cx="346075" cy="452437"/>
          </a:xfrm>
          <a:solidFill>
            <a:schemeClr val="accent1">
              <a:lumMod val="50000"/>
            </a:schemeClr>
          </a:solidFill>
        </p:grpSpPr>
        <p:sp>
          <p:nvSpPr>
            <p:cNvPr id="102"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3"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4"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1" name="Rectangle 100"/>
          <p:cNvSpPr/>
          <p:nvPr/>
        </p:nvSpPr>
        <p:spPr>
          <a:xfrm>
            <a:off x="4359276" y="1968500"/>
            <a:ext cx="930275"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手术</a:t>
            </a:r>
            <a:endParaRPr 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6" name="Rectangle 105"/>
          <p:cNvSpPr/>
          <p:nvPr/>
        </p:nvSpPr>
        <p:spPr>
          <a:xfrm>
            <a:off x="3436939" y="1482725"/>
            <a:ext cx="849312" cy="74612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07" name="Group 106"/>
          <p:cNvGrpSpPr/>
          <p:nvPr/>
        </p:nvGrpSpPr>
        <p:grpSpPr>
          <a:xfrm>
            <a:off x="3727981" y="1584228"/>
            <a:ext cx="265727" cy="347395"/>
            <a:chOff x="5221288" y="5873925"/>
            <a:chExt cx="346075" cy="452437"/>
          </a:xfrm>
          <a:solidFill>
            <a:schemeClr val="accent1">
              <a:lumMod val="50000"/>
            </a:schemeClr>
          </a:solidFill>
        </p:grpSpPr>
        <p:sp>
          <p:nvSpPr>
            <p:cNvPr id="109"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0"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8" name="Rectangle 107"/>
          <p:cNvSpPr/>
          <p:nvPr/>
        </p:nvSpPr>
        <p:spPr>
          <a:xfrm>
            <a:off x="3436939" y="1968500"/>
            <a:ext cx="849312"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医保</a:t>
            </a:r>
            <a:endParaRPr 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3" name="Rectangle 112"/>
          <p:cNvSpPr/>
          <p:nvPr/>
        </p:nvSpPr>
        <p:spPr>
          <a:xfrm>
            <a:off x="2471739" y="1482725"/>
            <a:ext cx="849312" cy="74612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14" name="Group 113"/>
          <p:cNvGrpSpPr/>
          <p:nvPr/>
        </p:nvGrpSpPr>
        <p:grpSpPr>
          <a:xfrm>
            <a:off x="2764261" y="1584228"/>
            <a:ext cx="265727" cy="347395"/>
            <a:chOff x="5221288" y="5873925"/>
            <a:chExt cx="346075" cy="452437"/>
          </a:xfrm>
          <a:solidFill>
            <a:schemeClr val="accent1">
              <a:lumMod val="50000"/>
            </a:schemeClr>
          </a:solidFill>
        </p:grpSpPr>
        <p:sp>
          <p:nvSpPr>
            <p:cNvPr id="116"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7"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8"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5" name="Rectangle 114"/>
          <p:cNvSpPr/>
          <p:nvPr/>
        </p:nvSpPr>
        <p:spPr>
          <a:xfrm>
            <a:off x="2471739" y="1968500"/>
            <a:ext cx="849312"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运营</a:t>
            </a:r>
            <a:endParaRPr 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19" name="Straight Arrow Connector 118"/>
          <p:cNvCxnSpPr/>
          <p:nvPr/>
        </p:nvCxnSpPr>
        <p:spPr>
          <a:xfrm flipH="1" flipV="1">
            <a:off x="3857625" y="4843463"/>
            <a:ext cx="0" cy="2286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120" name="Straight Arrow Connector 119"/>
          <p:cNvCxnSpPr/>
          <p:nvPr/>
        </p:nvCxnSpPr>
        <p:spPr>
          <a:xfrm flipH="1" flipV="1">
            <a:off x="3857625" y="4078288"/>
            <a:ext cx="0" cy="2286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121" name="Straight Arrow Connector 120"/>
          <p:cNvCxnSpPr/>
          <p:nvPr/>
        </p:nvCxnSpPr>
        <p:spPr>
          <a:xfrm flipV="1">
            <a:off x="3857625" y="3667125"/>
            <a:ext cx="1588" cy="2286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122" name="Straight Arrow Connector 121"/>
          <p:cNvCxnSpPr/>
          <p:nvPr/>
        </p:nvCxnSpPr>
        <p:spPr>
          <a:xfrm flipH="1" flipV="1">
            <a:off x="3857625" y="4460875"/>
            <a:ext cx="0" cy="2286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
        <p:nvSpPr>
          <p:cNvPr id="123" name="Rectangle 122"/>
          <p:cNvSpPr/>
          <p:nvPr/>
        </p:nvSpPr>
        <p:spPr>
          <a:xfrm>
            <a:off x="6502400" y="2006600"/>
            <a:ext cx="4130675" cy="2252663"/>
          </a:xfrm>
          <a:prstGeom prst="rect">
            <a:avLst/>
          </a:prstGeom>
          <a:solidFill>
            <a:sysClr val="window" lastClr="FFFFFF">
              <a:lumMod val="85000"/>
            </a:sysClr>
          </a:solidFill>
          <a:ln w="12700" cap="flat" cmpd="sng" algn="ctr">
            <a:solidFill>
              <a:sysClr val="window" lastClr="FFFFFF">
                <a:lumMod val="50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sp>
        <p:nvSpPr>
          <p:cNvPr id="124" name="Rectangle 123"/>
          <p:cNvSpPr/>
          <p:nvPr/>
        </p:nvSpPr>
        <p:spPr>
          <a:xfrm>
            <a:off x="1128713" y="5573713"/>
            <a:ext cx="739775" cy="560387"/>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源数据系统</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sp>
        <p:nvSpPr>
          <p:cNvPr id="125" name="Rectangle 124"/>
          <p:cNvSpPr/>
          <p:nvPr/>
        </p:nvSpPr>
        <p:spPr>
          <a:xfrm>
            <a:off x="2740025" y="4997451"/>
            <a:ext cx="2247900" cy="200025"/>
          </a:xfrm>
          <a:prstGeom prst="rect">
            <a:avLst/>
          </a:prstGeom>
          <a:solidFill>
            <a:srgbClr val="DCDCD3"/>
          </a:solidFill>
          <a:ln w="9525" cap="flat" cmpd="sng" algn="ctr">
            <a:noFill/>
            <a:prstDash val="solid"/>
          </a:ln>
          <a:effectLst/>
        </p:spPr>
        <p:txBody>
          <a:bodyPr lIns="0" rIns="0" anchor="ctr"/>
          <a:lstStyle/>
          <a:p>
            <a:pPr algn="ctr" defTabSz="342900">
              <a:defRPr/>
            </a:pPr>
            <a:r>
              <a:rPr lang="zh-CN" altLang="en-US" sz="1200" kern="0">
                <a:solidFill>
                  <a:srgbClr val="000000">
                    <a:alpha val="99000"/>
                  </a:srgbClr>
                </a:solidFill>
                <a:latin typeface="微软雅黑" panose="020B0503020204020204" pitchFamily="34" charset="-122"/>
                <a:ea typeface="微软雅黑" panose="020B0503020204020204" pitchFamily="34" charset="-122"/>
                <a:cs typeface="Calibri (Body)"/>
              </a:rPr>
              <a:t>抽取</a:t>
            </a:r>
            <a:endParaRPr lang="en-US" sz="12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sp>
        <p:nvSpPr>
          <p:cNvPr id="126" name="Rectangle 125"/>
          <p:cNvSpPr/>
          <p:nvPr/>
        </p:nvSpPr>
        <p:spPr>
          <a:xfrm>
            <a:off x="2740025" y="4614864"/>
            <a:ext cx="2247900" cy="200025"/>
          </a:xfrm>
          <a:prstGeom prst="rect">
            <a:avLst/>
          </a:prstGeom>
          <a:solidFill>
            <a:srgbClr val="DCDCD3"/>
          </a:solidFill>
          <a:ln w="9525" cap="flat" cmpd="sng" algn="ctr">
            <a:noFill/>
            <a:prstDash val="solid"/>
          </a:ln>
          <a:effectLst/>
        </p:spPr>
        <p:txBody>
          <a:bodyPr lIns="0" rIns="0" anchor="ctr"/>
          <a:lstStyle/>
          <a:p>
            <a:pPr algn="ctr" defTabSz="342900">
              <a:defRPr/>
            </a:pPr>
            <a:r>
              <a:rPr lang="zh-CN" altLang="en-US" sz="1200" kern="0">
                <a:solidFill>
                  <a:srgbClr val="000000">
                    <a:alpha val="99000"/>
                  </a:srgbClr>
                </a:solidFill>
                <a:latin typeface="微软雅黑" panose="020B0503020204020204" pitchFamily="34" charset="-122"/>
                <a:ea typeface="微软雅黑" panose="020B0503020204020204" pitchFamily="34" charset="-122"/>
                <a:cs typeface="Calibri (Body)"/>
              </a:rPr>
              <a:t>清洗</a:t>
            </a:r>
            <a:endParaRPr lang="en-US" sz="12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sp>
        <p:nvSpPr>
          <p:cNvPr id="127" name="Rectangle 126"/>
          <p:cNvSpPr/>
          <p:nvPr/>
        </p:nvSpPr>
        <p:spPr>
          <a:xfrm>
            <a:off x="2740025" y="4233864"/>
            <a:ext cx="2247900" cy="198437"/>
          </a:xfrm>
          <a:prstGeom prst="rect">
            <a:avLst/>
          </a:prstGeom>
          <a:solidFill>
            <a:srgbClr val="DCDCD3"/>
          </a:solidFill>
          <a:ln w="9525" cap="flat" cmpd="sng" algn="ctr">
            <a:noFill/>
            <a:prstDash val="solid"/>
          </a:ln>
          <a:effectLst/>
        </p:spPr>
        <p:txBody>
          <a:bodyPr lIns="0" rIns="0" anchor="ctr"/>
          <a:lstStyle/>
          <a:p>
            <a:pPr algn="ctr" defTabSz="342900">
              <a:defRPr/>
            </a:pPr>
            <a:r>
              <a:rPr lang="zh-CN" altLang="en-US" sz="1200" kern="0">
                <a:solidFill>
                  <a:srgbClr val="000000">
                    <a:alpha val="99000"/>
                  </a:srgbClr>
                </a:solidFill>
                <a:latin typeface="微软雅黑" panose="020B0503020204020204" pitchFamily="34" charset="-122"/>
                <a:ea typeface="微软雅黑" panose="020B0503020204020204" pitchFamily="34" charset="-122"/>
                <a:cs typeface="Calibri (Body)"/>
              </a:rPr>
              <a:t>转换</a:t>
            </a:r>
            <a:endParaRPr lang="en-US" sz="12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sp>
        <p:nvSpPr>
          <p:cNvPr id="128" name="Rectangle 127"/>
          <p:cNvSpPr/>
          <p:nvPr/>
        </p:nvSpPr>
        <p:spPr>
          <a:xfrm>
            <a:off x="2740025" y="3851275"/>
            <a:ext cx="2247900" cy="198439"/>
          </a:xfrm>
          <a:prstGeom prst="rect">
            <a:avLst/>
          </a:prstGeom>
          <a:solidFill>
            <a:srgbClr val="DCDCD3"/>
          </a:solidFill>
          <a:ln w="9525" cap="flat" cmpd="sng" algn="ctr">
            <a:noFill/>
            <a:prstDash val="solid"/>
          </a:ln>
          <a:effectLst/>
        </p:spPr>
        <p:txBody>
          <a:bodyPr lIns="0" rIns="0" anchor="ctr"/>
          <a:lstStyle/>
          <a:p>
            <a:pPr algn="ctr" defTabSz="342900">
              <a:defRPr/>
            </a:pPr>
            <a:r>
              <a:rPr lang="zh-CN" altLang="en-US" sz="1200" kern="0">
                <a:solidFill>
                  <a:srgbClr val="000000">
                    <a:alpha val="99000"/>
                  </a:srgbClr>
                </a:solidFill>
                <a:latin typeface="微软雅黑" panose="020B0503020204020204" pitchFamily="34" charset="-122"/>
                <a:ea typeface="微软雅黑" panose="020B0503020204020204" pitchFamily="34" charset="-122"/>
                <a:cs typeface="Calibri (Body)"/>
              </a:rPr>
              <a:t>语义关联</a:t>
            </a:r>
            <a:endParaRPr lang="en-US" sz="12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29" name="Group 128"/>
          <p:cNvGrpSpPr/>
          <p:nvPr/>
        </p:nvGrpSpPr>
        <p:grpSpPr>
          <a:xfrm>
            <a:off x="1127125" y="2333625"/>
            <a:ext cx="952500" cy="404813"/>
            <a:chOff x="3810000" y="2121396"/>
            <a:chExt cx="916675" cy="557808"/>
          </a:xfrm>
        </p:grpSpPr>
        <p:pic>
          <p:nvPicPr>
            <p:cNvPr id="37956"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810000" y="2121396"/>
              <a:ext cx="914400"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 name="TextBox 130"/>
            <p:cNvSpPr txBox="1"/>
            <p:nvPr/>
          </p:nvSpPr>
          <p:spPr bwMode="auto">
            <a:xfrm>
              <a:off x="3811528" y="2121396"/>
              <a:ext cx="915147" cy="557808"/>
            </a:xfrm>
            <a:prstGeom prst="rect">
              <a:avLst/>
            </a:prstGeom>
            <a:noFill/>
            <a:ln w="9525">
              <a:noFill/>
              <a:miter lim="800000"/>
            </a:ln>
            <a:effectLst/>
          </p:spPr>
          <p:txBody>
            <a:bodyPr wrap="none" lIns="0" tIns="0" rIns="0" bIns="0" anchor="ctr"/>
            <a:lstStyle/>
            <a:p>
              <a:pPr algn="ctr" defTabSz="342900">
                <a:defRPr/>
              </a:pPr>
              <a:r>
                <a:rPr lang="zh-CN" alt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病人信息</a:t>
              </a:r>
              <a:endParaRPr 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2" name="Group 131"/>
          <p:cNvGrpSpPr/>
          <p:nvPr/>
        </p:nvGrpSpPr>
        <p:grpSpPr>
          <a:xfrm>
            <a:off x="1127125" y="2790825"/>
            <a:ext cx="952500" cy="404813"/>
            <a:chOff x="3810000" y="2121396"/>
            <a:chExt cx="916675" cy="557808"/>
          </a:xfrm>
        </p:grpSpPr>
        <p:pic>
          <p:nvPicPr>
            <p:cNvPr id="37954"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810000" y="2121396"/>
              <a:ext cx="914400"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 name="TextBox 133"/>
            <p:cNvSpPr txBox="1"/>
            <p:nvPr/>
          </p:nvSpPr>
          <p:spPr bwMode="auto">
            <a:xfrm>
              <a:off x="3811528" y="2121396"/>
              <a:ext cx="915147" cy="557808"/>
            </a:xfrm>
            <a:prstGeom prst="rect">
              <a:avLst/>
            </a:prstGeom>
            <a:noFill/>
            <a:ln w="9525">
              <a:noFill/>
              <a:miter lim="800000"/>
            </a:ln>
            <a:effectLst/>
          </p:spPr>
          <p:txBody>
            <a:bodyPr wrap="none" lIns="0" tIns="0" rIns="0" bIns="0" anchor="ctr"/>
            <a:lstStyle/>
            <a:p>
              <a:pPr algn="ctr" defTabSz="342900">
                <a:defRPr/>
              </a:pPr>
              <a:r>
                <a:rPr lang="zh-CN" alt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病程记录</a:t>
              </a:r>
              <a:endParaRPr 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5" name="Group 134"/>
          <p:cNvGrpSpPr/>
          <p:nvPr/>
        </p:nvGrpSpPr>
        <p:grpSpPr>
          <a:xfrm>
            <a:off x="1127125" y="3248025"/>
            <a:ext cx="952500" cy="404813"/>
            <a:chOff x="3810000" y="2121396"/>
            <a:chExt cx="916675" cy="557808"/>
          </a:xfrm>
        </p:grpSpPr>
        <p:pic>
          <p:nvPicPr>
            <p:cNvPr id="37952"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810000" y="2121396"/>
              <a:ext cx="914400"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 name="TextBox 136"/>
            <p:cNvSpPr txBox="1"/>
            <p:nvPr/>
          </p:nvSpPr>
          <p:spPr bwMode="auto">
            <a:xfrm>
              <a:off x="3811528" y="2121396"/>
              <a:ext cx="915147" cy="557808"/>
            </a:xfrm>
            <a:prstGeom prst="rect">
              <a:avLst/>
            </a:prstGeom>
            <a:noFill/>
            <a:ln w="9525">
              <a:noFill/>
              <a:miter lim="800000"/>
            </a:ln>
            <a:effectLst/>
          </p:spPr>
          <p:txBody>
            <a:bodyPr wrap="none" lIns="0" tIns="0" rIns="0" bIns="0" anchor="ctr"/>
            <a:lstStyle/>
            <a:p>
              <a:pPr algn="ctr" defTabSz="342900">
                <a:defRPr/>
              </a:pPr>
              <a:r>
                <a:rPr lang="zh-CN" alt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化验结果</a:t>
              </a:r>
              <a:endParaRPr 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138" name="Straight Arrow Connector 137"/>
          <p:cNvCxnSpPr/>
          <p:nvPr/>
        </p:nvCxnSpPr>
        <p:spPr>
          <a:xfrm>
            <a:off x="1868488" y="5854700"/>
            <a:ext cx="1457325" cy="1588"/>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
        <p:nvSpPr>
          <p:cNvPr id="139" name="Rectangle 138"/>
          <p:cNvSpPr/>
          <p:nvPr/>
        </p:nvSpPr>
        <p:spPr>
          <a:xfrm>
            <a:off x="7633575" y="2262987"/>
            <a:ext cx="871483" cy="576263"/>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管理类应用</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sp>
        <p:nvSpPr>
          <p:cNvPr id="140" name="Rectangle 139"/>
          <p:cNvSpPr/>
          <p:nvPr/>
        </p:nvSpPr>
        <p:spPr>
          <a:xfrm>
            <a:off x="7930157" y="3662363"/>
            <a:ext cx="1524000" cy="304800"/>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en-US" sz="1200" kern="0">
                <a:solidFill>
                  <a:prstClr val="white">
                    <a:alpha val="99000"/>
                  </a:prstClr>
                </a:solidFill>
                <a:latin typeface="微软雅黑" panose="020B0503020204020204" pitchFamily="34" charset="-122"/>
                <a:ea typeface="微软雅黑" panose="020B0503020204020204" pitchFamily="34" charset="-122"/>
                <a:cs typeface="Calibri (Body)"/>
              </a:rPr>
              <a:t>Web </a:t>
            </a: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服务</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cxnSp>
        <p:nvCxnSpPr>
          <p:cNvPr id="141" name="Straight Arrow Connector 140"/>
          <p:cNvCxnSpPr>
            <a:stCxn id="175" idx="0"/>
          </p:cNvCxnSpPr>
          <p:nvPr/>
        </p:nvCxnSpPr>
        <p:spPr>
          <a:xfrm flipH="1" flipV="1">
            <a:off x="8692157" y="4017963"/>
            <a:ext cx="0" cy="1120775"/>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142" name="Straight Arrow Connector 141"/>
          <p:cNvCxnSpPr>
            <a:endCxn id="89" idx="2"/>
          </p:cNvCxnSpPr>
          <p:nvPr/>
        </p:nvCxnSpPr>
        <p:spPr>
          <a:xfrm flipV="1">
            <a:off x="8692157" y="2839248"/>
            <a:ext cx="353419" cy="813591"/>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grpSp>
        <p:nvGrpSpPr>
          <p:cNvPr id="143" name="Group 142"/>
          <p:cNvGrpSpPr/>
          <p:nvPr/>
        </p:nvGrpSpPr>
        <p:grpSpPr>
          <a:xfrm>
            <a:off x="1123951" y="3705225"/>
            <a:ext cx="952500" cy="404813"/>
            <a:chOff x="3810000" y="2121396"/>
            <a:chExt cx="916675" cy="557808"/>
          </a:xfrm>
        </p:grpSpPr>
        <p:pic>
          <p:nvPicPr>
            <p:cNvPr id="37950"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810000" y="2121396"/>
              <a:ext cx="914400"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 name="TextBox 144"/>
            <p:cNvSpPr txBox="1"/>
            <p:nvPr/>
          </p:nvSpPr>
          <p:spPr bwMode="auto">
            <a:xfrm>
              <a:off x="3811528" y="2121396"/>
              <a:ext cx="915147" cy="557808"/>
            </a:xfrm>
            <a:prstGeom prst="rect">
              <a:avLst/>
            </a:prstGeom>
            <a:noFill/>
            <a:ln w="9525">
              <a:noFill/>
              <a:miter lim="800000"/>
            </a:ln>
            <a:effectLst/>
          </p:spPr>
          <p:txBody>
            <a:bodyPr wrap="none" lIns="0" tIns="0" rIns="0" bIns="0" anchor="ctr"/>
            <a:lstStyle/>
            <a:p>
              <a:pPr algn="ctr" defTabSz="342900">
                <a:defRPr/>
              </a:pPr>
              <a:r>
                <a:rPr lang="zh-CN" alt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医嘱信息</a:t>
              </a:r>
              <a:endParaRPr 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146" name="Straight Arrow Connector 145"/>
          <p:cNvCxnSpPr/>
          <p:nvPr/>
        </p:nvCxnSpPr>
        <p:spPr>
          <a:xfrm flipH="1" flipV="1">
            <a:off x="2832100" y="2295525"/>
            <a:ext cx="1025525" cy="4572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147" name="Straight Arrow Connector 146"/>
          <p:cNvCxnSpPr/>
          <p:nvPr/>
        </p:nvCxnSpPr>
        <p:spPr>
          <a:xfrm flipV="1">
            <a:off x="3857625" y="2295525"/>
            <a:ext cx="917575" cy="457200"/>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
        <p:nvSpPr>
          <p:cNvPr id="148" name="TextBox 147"/>
          <p:cNvSpPr txBox="1"/>
          <p:nvPr/>
        </p:nvSpPr>
        <p:spPr bwMode="auto">
          <a:xfrm>
            <a:off x="4464051" y="3003551"/>
            <a:ext cx="993775" cy="444500"/>
          </a:xfrm>
          <a:prstGeom prst="rect">
            <a:avLst/>
          </a:prstGeom>
          <a:noFill/>
          <a:ln w="9525">
            <a:noFill/>
            <a:miter lim="800000"/>
          </a:ln>
          <a:effectLst/>
        </p:spPr>
        <p:txBody>
          <a:bodyPr lIns="0" tIns="0" rIns="0" bIns="0"/>
          <a:lstStyle/>
          <a:p>
            <a:pPr defTabSz="342900">
              <a:defRPr/>
            </a:pPr>
            <a:r>
              <a:rPr lang="zh-CN" alt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rPr>
              <a:t>清洗和整理后的结构</a:t>
            </a:r>
            <a:endParaRPr 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9" name="TextBox 148"/>
          <p:cNvSpPr txBox="1"/>
          <p:nvPr/>
        </p:nvSpPr>
        <p:spPr bwMode="auto">
          <a:xfrm>
            <a:off x="4464049" y="5645151"/>
            <a:ext cx="1085851" cy="431800"/>
          </a:xfrm>
          <a:prstGeom prst="rect">
            <a:avLst/>
          </a:prstGeom>
          <a:noFill/>
          <a:ln w="9525">
            <a:noFill/>
            <a:miter lim="800000"/>
          </a:ln>
          <a:effectLst/>
        </p:spPr>
        <p:txBody>
          <a:bodyPr wrap="none" lIns="0" tIns="0" rIns="0" bIns="0"/>
          <a:lstStyle/>
          <a:p>
            <a:pPr defTabSz="342900">
              <a:defRPr/>
            </a:pPr>
            <a:r>
              <a:rPr lang="zh-CN" alt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rPr>
              <a:t>基于原始</a:t>
            </a:r>
            <a:endParaRPr lang="en-US" altLang="zh-CN"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342900">
              <a:defRPr/>
            </a:pPr>
            <a:r>
              <a:rPr lang="zh-CN" alt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rPr>
              <a:t>数据结构</a:t>
            </a:r>
            <a:endParaRPr 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0" name="Rectangle 149"/>
          <p:cNvSpPr/>
          <p:nvPr/>
        </p:nvSpPr>
        <p:spPr>
          <a:xfrm>
            <a:off x="6657989" y="2262987"/>
            <a:ext cx="870135" cy="576263"/>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工具类应用</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cxnSp>
        <p:nvCxnSpPr>
          <p:cNvPr id="151" name="Straight Arrow Connector 150"/>
          <p:cNvCxnSpPr>
            <a:endCxn id="139" idx="2"/>
          </p:cNvCxnSpPr>
          <p:nvPr/>
        </p:nvCxnSpPr>
        <p:spPr>
          <a:xfrm flipH="1" flipV="1">
            <a:off x="8069316" y="2839248"/>
            <a:ext cx="622843" cy="813591"/>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
        <p:nvSpPr>
          <p:cNvPr id="153" name="TextBox 152"/>
          <p:cNvSpPr txBox="1"/>
          <p:nvPr/>
        </p:nvSpPr>
        <p:spPr bwMode="auto">
          <a:xfrm>
            <a:off x="1117600" y="1544639"/>
            <a:ext cx="1281113" cy="663575"/>
          </a:xfrm>
          <a:prstGeom prst="rect">
            <a:avLst/>
          </a:prstGeom>
          <a:noFill/>
          <a:ln w="9525">
            <a:noFill/>
            <a:miter lim="800000"/>
          </a:ln>
          <a:effectLst/>
        </p:spPr>
        <p:txBody>
          <a:bodyPr lIns="0" tIns="0" rIns="0" bIns="0"/>
          <a:lstStyle/>
          <a:p>
            <a:pPr defTabSz="342900">
              <a:defRPr/>
            </a:pPr>
            <a:r>
              <a:rPr lang="zh-CN" alt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rPr>
              <a:t>应用数据库</a:t>
            </a:r>
            <a:endParaRPr lang="en-US" altLang="zh-CN"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endParaRPr>
          </a:p>
          <a:p>
            <a:pPr defTabSz="342900">
              <a:defRPr/>
            </a:pPr>
            <a:r>
              <a:rPr lang="zh-CN" alt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rPr>
              <a:t>服务于应用层</a:t>
            </a:r>
            <a:endParaRPr lang="en-US" sz="1400" kern="0">
              <a:solidFill>
                <a:schemeClr val="tx1">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4" name="Rectangle 153"/>
          <p:cNvSpPr/>
          <p:nvPr/>
        </p:nvSpPr>
        <p:spPr>
          <a:xfrm>
            <a:off x="1117600" y="1108075"/>
            <a:ext cx="4140200" cy="342900"/>
          </a:xfrm>
          <a:prstGeom prst="rect">
            <a:avLst/>
          </a:prstGeom>
          <a:solidFill>
            <a:srgbClr val="C5C5B6">
              <a:alpha val="70000"/>
            </a:srgbClr>
          </a:solidFill>
          <a:ln w="9525" cap="flat" cmpd="sng" algn="ctr">
            <a:noFill/>
            <a:prstDash val="solid"/>
          </a:ln>
          <a:effectLst/>
        </p:spPr>
        <p:txBody>
          <a:bodyPr anchor="ctr"/>
          <a:lstStyle/>
          <a:p>
            <a:pPr defTabSz="342900">
              <a:defRPr/>
            </a:pPr>
            <a:r>
              <a:rPr lang="zh-CN" altLang="en-US" kern="0">
                <a:solidFill>
                  <a:srgbClr val="3D3A35">
                    <a:alpha val="99000"/>
                  </a:srgbClr>
                </a:solidFill>
                <a:latin typeface="微软雅黑" panose="020B0503020204020204" pitchFamily="34" charset="-122"/>
                <a:ea typeface="微软雅黑" panose="020B0503020204020204" pitchFamily="34" charset="-122"/>
                <a:cs typeface="Calibri (Body)"/>
              </a:rPr>
              <a:t>数据</a:t>
            </a:r>
            <a:r>
              <a:rPr lang="en-US" kern="0">
                <a:solidFill>
                  <a:srgbClr val="3D3A35">
                    <a:alpha val="99000"/>
                  </a:srgbClr>
                </a:solidFill>
                <a:latin typeface="微软雅黑" panose="020B0503020204020204" pitchFamily="34" charset="-122"/>
                <a:ea typeface="微软雅黑" panose="020B0503020204020204" pitchFamily="34" charset="-122"/>
                <a:cs typeface="Calibri (Body)"/>
              </a:rPr>
              <a:t>Data</a:t>
            </a:r>
            <a:endParaRPr lang="en-US" kern="0">
              <a:solidFill>
                <a:srgbClr val="3D3A35">
                  <a:alpha val="99000"/>
                </a:srgbClr>
              </a:solidFill>
              <a:latin typeface="微软雅黑" panose="020B0503020204020204" pitchFamily="34" charset="-122"/>
              <a:ea typeface="微软雅黑" panose="020B0503020204020204" pitchFamily="34" charset="-122"/>
              <a:cs typeface="Calibri (Body)"/>
            </a:endParaRPr>
          </a:p>
        </p:txBody>
      </p:sp>
      <p:sp>
        <p:nvSpPr>
          <p:cNvPr id="155" name="Rectangle 154"/>
          <p:cNvSpPr/>
          <p:nvPr/>
        </p:nvSpPr>
        <p:spPr>
          <a:xfrm>
            <a:off x="6492875" y="1108075"/>
            <a:ext cx="4140200" cy="342900"/>
          </a:xfrm>
          <a:prstGeom prst="rect">
            <a:avLst/>
          </a:prstGeom>
          <a:solidFill>
            <a:srgbClr val="C5C5B6">
              <a:alpha val="70000"/>
            </a:srgbClr>
          </a:solidFill>
          <a:ln w="9525" cap="flat" cmpd="sng" algn="ctr">
            <a:noFill/>
            <a:prstDash val="solid"/>
          </a:ln>
          <a:effectLst/>
        </p:spPr>
        <p:txBody>
          <a:bodyPr anchor="ctr"/>
          <a:lstStyle/>
          <a:p>
            <a:pPr defTabSz="342900">
              <a:defRPr/>
            </a:pPr>
            <a:r>
              <a:rPr lang="zh-CN" altLang="en-US" kern="0">
                <a:solidFill>
                  <a:srgbClr val="3D3A35">
                    <a:alpha val="99000"/>
                  </a:srgbClr>
                </a:solidFill>
                <a:latin typeface="微软雅黑" panose="020B0503020204020204" pitchFamily="34" charset="-122"/>
                <a:ea typeface="微软雅黑" panose="020B0503020204020204" pitchFamily="34" charset="-122"/>
                <a:cs typeface="Calibri (Body)"/>
              </a:rPr>
              <a:t>应用</a:t>
            </a:r>
            <a:r>
              <a:rPr lang="en-US" kern="0">
                <a:solidFill>
                  <a:srgbClr val="3D3A35">
                    <a:alpha val="99000"/>
                  </a:srgbClr>
                </a:solidFill>
                <a:latin typeface="微软雅黑" panose="020B0503020204020204" pitchFamily="34" charset="-122"/>
                <a:ea typeface="微软雅黑" panose="020B0503020204020204" pitchFamily="34" charset="-122"/>
                <a:cs typeface="Calibri (Body)"/>
              </a:rPr>
              <a:t>Applications</a:t>
            </a:r>
            <a:endParaRPr lang="en-US" kern="0">
              <a:solidFill>
                <a:srgbClr val="3D3A35">
                  <a:alpha val="99000"/>
                </a:srgbClr>
              </a:solidFill>
              <a:latin typeface="微软雅黑" panose="020B0503020204020204" pitchFamily="34" charset="-122"/>
              <a:ea typeface="微软雅黑" panose="020B0503020204020204" pitchFamily="34" charset="-122"/>
              <a:cs typeface="Calibri (Body)"/>
            </a:endParaRPr>
          </a:p>
        </p:txBody>
      </p:sp>
      <p:cxnSp>
        <p:nvCxnSpPr>
          <p:cNvPr id="156" name="Straight Connector 155"/>
          <p:cNvCxnSpPr/>
          <p:nvPr/>
        </p:nvCxnSpPr>
        <p:spPr>
          <a:xfrm>
            <a:off x="1117600" y="1025525"/>
            <a:ext cx="4140200" cy="0"/>
          </a:xfrm>
          <a:prstGeom prst="line">
            <a:avLst/>
          </a:prstGeom>
          <a:noFill/>
          <a:ln w="25400" cap="flat" cmpd="sng" algn="ctr">
            <a:solidFill>
              <a:schemeClr val="accent1">
                <a:lumMod val="50000"/>
              </a:schemeClr>
            </a:solidFill>
            <a:prstDash val="solid"/>
          </a:ln>
          <a:effectLst/>
        </p:spPr>
      </p:cxnSp>
      <p:cxnSp>
        <p:nvCxnSpPr>
          <p:cNvPr id="157" name="Straight Connector 156"/>
          <p:cNvCxnSpPr/>
          <p:nvPr/>
        </p:nvCxnSpPr>
        <p:spPr>
          <a:xfrm>
            <a:off x="6492875" y="1025525"/>
            <a:ext cx="4140200" cy="0"/>
          </a:xfrm>
          <a:prstGeom prst="line">
            <a:avLst/>
          </a:prstGeom>
          <a:noFill/>
          <a:ln w="25400" cap="flat" cmpd="sng" algn="ctr">
            <a:solidFill>
              <a:schemeClr val="accent1">
                <a:lumMod val="50000"/>
              </a:schemeClr>
            </a:solidFill>
            <a:prstDash val="solid"/>
          </a:ln>
          <a:effectLst/>
        </p:spPr>
      </p:cxnSp>
      <p:cxnSp>
        <p:nvCxnSpPr>
          <p:cNvPr id="37936" name="Straight Connector 157"/>
          <p:cNvCxnSpPr>
            <a:cxnSpLocks noChangeShapeType="1"/>
          </p:cNvCxnSpPr>
          <p:nvPr/>
        </p:nvCxnSpPr>
        <p:spPr bwMode="auto">
          <a:xfrm flipH="1" flipV="1">
            <a:off x="5892800" y="1016000"/>
            <a:ext cx="0" cy="5303839"/>
          </a:xfrm>
          <a:prstGeom prst="line">
            <a:avLst/>
          </a:prstGeom>
          <a:noFill/>
          <a:ln w="25400" algn="ctr">
            <a:solidFill>
              <a:srgbClr val="C5C5B6"/>
            </a:solidFill>
            <a:round/>
          </a:ln>
          <a:extLst>
            <a:ext uri="{909E8E84-426E-40DD-AFC4-6F175D3DCCD1}">
              <a14:hiddenFill xmlns:a14="http://schemas.microsoft.com/office/drawing/2010/main">
                <a:noFill/>
              </a14:hiddenFill>
            </a:ext>
          </a:extLst>
        </p:spPr>
      </p:cxnSp>
      <p:sp>
        <p:nvSpPr>
          <p:cNvPr id="160" name="Rectangle 159"/>
          <p:cNvSpPr/>
          <p:nvPr/>
        </p:nvSpPr>
        <p:spPr>
          <a:xfrm>
            <a:off x="3357563" y="2768601"/>
            <a:ext cx="1001712" cy="87947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61" name="Group 160"/>
          <p:cNvGrpSpPr/>
          <p:nvPr/>
        </p:nvGrpSpPr>
        <p:grpSpPr>
          <a:xfrm>
            <a:off x="3701416" y="2829623"/>
            <a:ext cx="313411" cy="409735"/>
            <a:chOff x="5221288" y="5873925"/>
            <a:chExt cx="346075" cy="452437"/>
          </a:xfrm>
          <a:solidFill>
            <a:schemeClr val="accent1">
              <a:lumMod val="50000"/>
            </a:schemeClr>
          </a:solidFill>
        </p:grpSpPr>
        <p:sp>
          <p:nvSpPr>
            <p:cNvPr id="163"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4"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5"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62" name="Rectangle 161"/>
          <p:cNvSpPr/>
          <p:nvPr/>
        </p:nvSpPr>
        <p:spPr>
          <a:xfrm>
            <a:off x="3344864" y="3244851"/>
            <a:ext cx="1025525"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数据仓库</a:t>
            </a:r>
            <a:endParaRPr 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6" name="Rectangle 165"/>
          <p:cNvSpPr/>
          <p:nvPr/>
        </p:nvSpPr>
        <p:spPr>
          <a:xfrm>
            <a:off x="1984375" y="5743575"/>
            <a:ext cx="1163639" cy="228600"/>
          </a:xfrm>
          <a:prstGeom prst="rect">
            <a:avLst/>
          </a:prstGeom>
          <a:solidFill>
            <a:srgbClr val="DCDCD3"/>
          </a:solidFill>
          <a:ln w="9525" cap="flat" cmpd="sng" algn="ctr">
            <a:noFill/>
            <a:prstDash val="solid"/>
          </a:ln>
          <a:effectLst/>
        </p:spPr>
        <p:txBody>
          <a:bodyPr lIns="0" rIns="0" anchor="ctr"/>
          <a:lstStyle/>
          <a:p>
            <a:pPr algn="ctr" defTabSz="342900">
              <a:defRPr/>
            </a:pPr>
            <a:r>
              <a:rPr lang="zh-CN" altLang="en-US" sz="1200" kern="0">
                <a:solidFill>
                  <a:srgbClr val="000000">
                    <a:alpha val="99000"/>
                  </a:srgbClr>
                </a:solidFill>
                <a:latin typeface="微软雅黑" panose="020B0503020204020204" pitchFamily="34" charset="-122"/>
                <a:ea typeface="微软雅黑" panose="020B0503020204020204" pitchFamily="34" charset="-122"/>
                <a:cs typeface="Calibri (Body)"/>
              </a:rPr>
              <a:t>复制、订阅</a:t>
            </a:r>
            <a:endParaRPr lang="en-US" sz="12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sp>
        <p:nvSpPr>
          <p:cNvPr id="168" name="Rectangle 167"/>
          <p:cNvSpPr/>
          <p:nvPr/>
        </p:nvSpPr>
        <p:spPr>
          <a:xfrm>
            <a:off x="3357563" y="5424489"/>
            <a:ext cx="1001712" cy="87947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69" name="Group 168"/>
          <p:cNvGrpSpPr/>
          <p:nvPr/>
        </p:nvGrpSpPr>
        <p:grpSpPr>
          <a:xfrm>
            <a:off x="3701416" y="5484877"/>
            <a:ext cx="313411" cy="409735"/>
            <a:chOff x="5221288" y="5873925"/>
            <a:chExt cx="346075" cy="452437"/>
          </a:xfrm>
          <a:solidFill>
            <a:schemeClr val="accent1">
              <a:lumMod val="50000"/>
            </a:schemeClr>
          </a:solidFill>
        </p:grpSpPr>
        <p:sp>
          <p:nvSpPr>
            <p:cNvPr id="171"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2"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3"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70" name="Rectangle 169"/>
          <p:cNvSpPr/>
          <p:nvPr/>
        </p:nvSpPr>
        <p:spPr>
          <a:xfrm>
            <a:off x="3390900" y="5899151"/>
            <a:ext cx="933451"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操作形数据</a:t>
            </a:r>
            <a:endParaRPr lang="en-US" altLang="zh-CN"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5" name="Rectangle 174"/>
          <p:cNvSpPr/>
          <p:nvPr/>
        </p:nvSpPr>
        <p:spPr>
          <a:xfrm>
            <a:off x="8192095" y="5138739"/>
            <a:ext cx="1001713" cy="879475"/>
          </a:xfrm>
          <a:prstGeom prst="rect">
            <a:avLst/>
          </a:prstGeom>
          <a:solidFill>
            <a:sysClr val="window" lastClr="FFFFFF"/>
          </a:solidFill>
          <a:ln w="12700" cap="flat" cmpd="sng" algn="ctr">
            <a:solidFill>
              <a:sysClr val="window" lastClr="FFFFFF">
                <a:lumMod val="75000"/>
              </a:sysClr>
            </a:solidFill>
            <a:prstDash val="solid"/>
          </a:ln>
          <a:effectLst/>
        </p:spPr>
        <p:txBody>
          <a:bodyPr lIns="0" rIns="0" anchor="ctr"/>
          <a:lstStyle/>
          <a:p>
            <a:pPr algn="ctr" defTabSz="342900">
              <a:defRPr/>
            </a:pPr>
            <a:endParaRPr lang="en-US" sz="1500" kern="0">
              <a:solidFill>
                <a:srgbClr val="000000">
                  <a:alpha val="99000"/>
                </a:srgbClr>
              </a:solidFill>
              <a:latin typeface="微软雅黑" panose="020B0503020204020204" pitchFamily="34" charset="-122"/>
              <a:ea typeface="微软雅黑" panose="020B0503020204020204" pitchFamily="34" charset="-122"/>
              <a:cs typeface="Calibri (Body)"/>
            </a:endParaRPr>
          </a:p>
        </p:txBody>
      </p:sp>
      <p:grpSp>
        <p:nvGrpSpPr>
          <p:cNvPr id="176" name="Group 175"/>
          <p:cNvGrpSpPr/>
          <p:nvPr/>
        </p:nvGrpSpPr>
        <p:grpSpPr>
          <a:xfrm>
            <a:off x="8535960" y="5199127"/>
            <a:ext cx="313411" cy="409735"/>
            <a:chOff x="5221288" y="5873925"/>
            <a:chExt cx="346075" cy="452437"/>
          </a:xfrm>
          <a:solidFill>
            <a:schemeClr val="accent1">
              <a:lumMod val="50000"/>
            </a:schemeClr>
          </a:solidFill>
        </p:grpSpPr>
        <p:sp>
          <p:nvSpPr>
            <p:cNvPr id="178" name="Freeform 8"/>
            <p:cNvSpPr/>
            <p:nvPr/>
          </p:nvSpPr>
          <p:spPr bwMode="auto">
            <a:xfrm>
              <a:off x="5221288" y="5873925"/>
              <a:ext cx="346075" cy="182563"/>
            </a:xfrm>
            <a:custGeom>
              <a:avLst/>
              <a:gdLst>
                <a:gd name="T0" fmla="*/ 81 w 161"/>
                <a:gd name="T1" fmla="*/ 0 h 85"/>
                <a:gd name="T2" fmla="*/ 0 w 161"/>
                <a:gd name="T3" fmla="*/ 23 h 85"/>
                <a:gd name="T4" fmla="*/ 0 w 161"/>
                <a:gd name="T5" fmla="*/ 63 h 85"/>
                <a:gd name="T6" fmla="*/ 81 w 161"/>
                <a:gd name="T7" fmla="*/ 85 h 85"/>
                <a:gd name="T8" fmla="*/ 161 w 161"/>
                <a:gd name="T9" fmla="*/ 63 h 85"/>
                <a:gd name="T10" fmla="*/ 161 w 161"/>
                <a:gd name="T11" fmla="*/ 23 h 85"/>
                <a:gd name="T12" fmla="*/ 81 w 16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61" h="85">
                  <a:moveTo>
                    <a:pt x="81" y="0"/>
                  </a:moveTo>
                  <a:cubicBezTo>
                    <a:pt x="36" y="0"/>
                    <a:pt x="0" y="10"/>
                    <a:pt x="0" y="23"/>
                  </a:cubicBezTo>
                  <a:cubicBezTo>
                    <a:pt x="0" y="63"/>
                    <a:pt x="0" y="63"/>
                    <a:pt x="0" y="63"/>
                  </a:cubicBezTo>
                  <a:cubicBezTo>
                    <a:pt x="0" y="75"/>
                    <a:pt x="36" y="85"/>
                    <a:pt x="81" y="85"/>
                  </a:cubicBezTo>
                  <a:cubicBezTo>
                    <a:pt x="125" y="85"/>
                    <a:pt x="161" y="75"/>
                    <a:pt x="161" y="63"/>
                  </a:cubicBezTo>
                  <a:cubicBezTo>
                    <a:pt x="161" y="23"/>
                    <a:pt x="161" y="23"/>
                    <a:pt x="161" y="23"/>
                  </a:cubicBezTo>
                  <a:cubicBezTo>
                    <a:pt x="161" y="10"/>
                    <a:pt x="125" y="0"/>
                    <a:pt x="8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9" name="Freeform 9"/>
            <p:cNvSpPr/>
            <p:nvPr/>
          </p:nvSpPr>
          <p:spPr bwMode="auto">
            <a:xfrm>
              <a:off x="5221288" y="6054900"/>
              <a:ext cx="346075" cy="136525"/>
            </a:xfrm>
            <a:custGeom>
              <a:avLst/>
              <a:gdLst>
                <a:gd name="T0" fmla="*/ 81 w 161"/>
                <a:gd name="T1" fmla="*/ 20 h 64"/>
                <a:gd name="T2" fmla="*/ 1 w 161"/>
                <a:gd name="T3" fmla="*/ 0 h 64"/>
                <a:gd name="T4" fmla="*/ 0 w 161"/>
                <a:gd name="T5" fmla="*/ 2 h 64"/>
                <a:gd name="T6" fmla="*/ 0 w 161"/>
                <a:gd name="T7" fmla="*/ 41 h 64"/>
                <a:gd name="T8" fmla="*/ 81 w 161"/>
                <a:gd name="T9" fmla="*/ 64 h 64"/>
                <a:gd name="T10" fmla="*/ 161 w 161"/>
                <a:gd name="T11" fmla="*/ 41 h 64"/>
                <a:gd name="T12" fmla="*/ 161 w 161"/>
                <a:gd name="T13" fmla="*/ 2 h 64"/>
                <a:gd name="T14" fmla="*/ 160 w 161"/>
                <a:gd name="T15" fmla="*/ 0 h 64"/>
                <a:gd name="T16" fmla="*/ 81 w 161"/>
                <a:gd name="T17"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81" y="20"/>
                  </a:moveTo>
                  <a:cubicBezTo>
                    <a:pt x="39" y="20"/>
                    <a:pt x="4" y="11"/>
                    <a:pt x="1" y="0"/>
                  </a:cubicBezTo>
                  <a:cubicBezTo>
                    <a:pt x="0" y="0"/>
                    <a:pt x="0" y="1"/>
                    <a:pt x="0" y="2"/>
                  </a:cubicBezTo>
                  <a:cubicBezTo>
                    <a:pt x="0" y="41"/>
                    <a:pt x="0" y="41"/>
                    <a:pt x="0" y="41"/>
                  </a:cubicBezTo>
                  <a:cubicBezTo>
                    <a:pt x="0" y="54"/>
                    <a:pt x="36" y="64"/>
                    <a:pt x="81" y="64"/>
                  </a:cubicBezTo>
                  <a:cubicBezTo>
                    <a:pt x="125" y="64"/>
                    <a:pt x="161" y="54"/>
                    <a:pt x="161" y="41"/>
                  </a:cubicBezTo>
                  <a:cubicBezTo>
                    <a:pt x="161" y="2"/>
                    <a:pt x="161" y="2"/>
                    <a:pt x="161" y="2"/>
                  </a:cubicBezTo>
                  <a:cubicBezTo>
                    <a:pt x="161" y="1"/>
                    <a:pt x="161" y="0"/>
                    <a:pt x="160" y="0"/>
                  </a:cubicBezTo>
                  <a:cubicBezTo>
                    <a:pt x="157" y="11"/>
                    <a:pt x="122" y="20"/>
                    <a:pt x="8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0" name="Freeform 10"/>
            <p:cNvSpPr/>
            <p:nvPr/>
          </p:nvSpPr>
          <p:spPr bwMode="auto">
            <a:xfrm>
              <a:off x="5221288" y="6186662"/>
              <a:ext cx="346075" cy="139700"/>
            </a:xfrm>
            <a:custGeom>
              <a:avLst/>
              <a:gdLst>
                <a:gd name="T0" fmla="*/ 81 w 161"/>
                <a:gd name="T1" fmla="*/ 21 h 65"/>
                <a:gd name="T2" fmla="*/ 1 w 161"/>
                <a:gd name="T3" fmla="*/ 0 h 65"/>
                <a:gd name="T4" fmla="*/ 0 w 161"/>
                <a:gd name="T5" fmla="*/ 3 h 65"/>
                <a:gd name="T6" fmla="*/ 0 w 161"/>
                <a:gd name="T7" fmla="*/ 42 h 65"/>
                <a:gd name="T8" fmla="*/ 81 w 161"/>
                <a:gd name="T9" fmla="*/ 65 h 65"/>
                <a:gd name="T10" fmla="*/ 161 w 161"/>
                <a:gd name="T11" fmla="*/ 42 h 65"/>
                <a:gd name="T12" fmla="*/ 161 w 161"/>
                <a:gd name="T13" fmla="*/ 3 h 65"/>
                <a:gd name="T14" fmla="*/ 160 w 161"/>
                <a:gd name="T15" fmla="*/ 0 h 65"/>
                <a:gd name="T16" fmla="*/ 81 w 161"/>
                <a:gd name="T17" fmla="*/ 2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5">
                  <a:moveTo>
                    <a:pt x="81" y="21"/>
                  </a:moveTo>
                  <a:cubicBezTo>
                    <a:pt x="39" y="21"/>
                    <a:pt x="4" y="12"/>
                    <a:pt x="1" y="0"/>
                  </a:cubicBezTo>
                  <a:cubicBezTo>
                    <a:pt x="0" y="1"/>
                    <a:pt x="0" y="2"/>
                    <a:pt x="0" y="3"/>
                  </a:cubicBezTo>
                  <a:cubicBezTo>
                    <a:pt x="0" y="42"/>
                    <a:pt x="0" y="42"/>
                    <a:pt x="0" y="42"/>
                  </a:cubicBezTo>
                  <a:cubicBezTo>
                    <a:pt x="0" y="55"/>
                    <a:pt x="36" y="65"/>
                    <a:pt x="81" y="65"/>
                  </a:cubicBezTo>
                  <a:cubicBezTo>
                    <a:pt x="125" y="65"/>
                    <a:pt x="161" y="55"/>
                    <a:pt x="161" y="42"/>
                  </a:cubicBezTo>
                  <a:cubicBezTo>
                    <a:pt x="161" y="3"/>
                    <a:pt x="161" y="3"/>
                    <a:pt x="161" y="3"/>
                  </a:cubicBezTo>
                  <a:cubicBezTo>
                    <a:pt x="161" y="2"/>
                    <a:pt x="161" y="1"/>
                    <a:pt x="160" y="0"/>
                  </a:cubicBezTo>
                  <a:cubicBezTo>
                    <a:pt x="157" y="12"/>
                    <a:pt x="122" y="21"/>
                    <a:pt x="8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defTabSz="342900">
                <a:defRPr/>
              </a:pPr>
              <a:endParaRPr lang="en-US" ker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77" name="Rectangle 176"/>
          <p:cNvSpPr/>
          <p:nvPr/>
        </p:nvSpPr>
        <p:spPr>
          <a:xfrm>
            <a:off x="8225432" y="5605463"/>
            <a:ext cx="933451" cy="245110"/>
          </a:xfrm>
          <a:prstGeom prst="rect">
            <a:avLst/>
          </a:prstGeom>
        </p:spPr>
        <p:txBody>
          <a:bodyPr>
            <a:spAutoFit/>
          </a:bodyPr>
          <a:lstStyle/>
          <a:p>
            <a:pPr algn="ctr" defTabSz="342900">
              <a:defRPr/>
            </a:pPr>
            <a:r>
              <a:rPr lang="zh-CN" altLang="en-US"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rPr>
              <a:t>应用数据库</a:t>
            </a:r>
            <a:endParaRPr lang="en-US" altLang="zh-CN" sz="1000" kern="0">
              <a:solidFill>
                <a:srgbClr val="000000">
                  <a:lumMod val="75000"/>
                  <a:lumOff val="25000"/>
                  <a:alpha val="99000"/>
                </a:srgbClr>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1" name="Group 90"/>
          <p:cNvGrpSpPr/>
          <p:nvPr/>
        </p:nvGrpSpPr>
        <p:grpSpPr>
          <a:xfrm>
            <a:off x="1123951" y="4178300"/>
            <a:ext cx="952500" cy="404813"/>
            <a:chOff x="3810000" y="2121396"/>
            <a:chExt cx="916675" cy="557808"/>
          </a:xfrm>
        </p:grpSpPr>
        <p:pic>
          <p:nvPicPr>
            <p:cNvPr id="37948"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810000" y="2121396"/>
              <a:ext cx="914400" cy="557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1" name="TextBox 180"/>
            <p:cNvSpPr txBox="1"/>
            <p:nvPr/>
          </p:nvSpPr>
          <p:spPr bwMode="auto">
            <a:xfrm>
              <a:off x="3811528" y="2121396"/>
              <a:ext cx="915147" cy="557808"/>
            </a:xfrm>
            <a:prstGeom prst="rect">
              <a:avLst/>
            </a:prstGeom>
            <a:noFill/>
            <a:ln w="9525">
              <a:noFill/>
              <a:miter lim="800000"/>
            </a:ln>
            <a:effectLst/>
          </p:spPr>
          <p:txBody>
            <a:bodyPr wrap="none" lIns="0" tIns="0" rIns="0" bIns="0" anchor="ctr"/>
            <a:lstStyle/>
            <a:p>
              <a:pPr algn="ctr" defTabSz="342900">
                <a:defRPr/>
              </a:pPr>
              <a:r>
                <a:rPr lang="zh-CN" alt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等等</a:t>
              </a:r>
              <a:r>
                <a:rPr lang="en-US" altLang="zh-CN"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rPr>
                <a:t>……</a:t>
              </a:r>
              <a:endParaRPr lang="en-US" sz="1055" b="1" kern="0">
                <a:solidFill>
                  <a:srgbClr val="2F2B2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88" name="Rectangle 87"/>
          <p:cNvSpPr/>
          <p:nvPr/>
        </p:nvSpPr>
        <p:spPr>
          <a:xfrm>
            <a:off x="9593317" y="2252667"/>
            <a:ext cx="871483" cy="576263"/>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科研类应用</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sp>
        <p:nvSpPr>
          <p:cNvPr id="89" name="Rectangle 88"/>
          <p:cNvSpPr/>
          <p:nvPr/>
        </p:nvSpPr>
        <p:spPr>
          <a:xfrm>
            <a:off x="8610508" y="2262987"/>
            <a:ext cx="870135" cy="576263"/>
          </a:xfrm>
          <a:prstGeom prst="rect">
            <a:avLst/>
          </a:prstGeom>
          <a:solidFill>
            <a:srgbClr val="00698D"/>
          </a:solidFill>
          <a:ln w="9525" cap="flat" cmpd="sng" algn="ctr">
            <a:noFill/>
            <a:prstDash val="solid"/>
          </a:ln>
          <a:effectLst/>
        </p:spPr>
        <p:txBody>
          <a:bodyPr lIns="0" rIns="0" anchor="ctr"/>
          <a:lstStyle/>
          <a:p>
            <a:pPr algn="ctr" defTabSz="342900">
              <a:lnSpc>
                <a:spcPct val="90000"/>
              </a:lnSpc>
              <a:defRPr/>
            </a:pPr>
            <a:r>
              <a:rPr lang="zh-CN" altLang="en-US" sz="1200" kern="0">
                <a:solidFill>
                  <a:prstClr val="white">
                    <a:alpha val="99000"/>
                  </a:prstClr>
                </a:solidFill>
                <a:latin typeface="微软雅黑" panose="020B0503020204020204" pitchFamily="34" charset="-122"/>
                <a:ea typeface="微软雅黑" panose="020B0503020204020204" pitchFamily="34" charset="-122"/>
                <a:cs typeface="Calibri (Body)"/>
              </a:rPr>
              <a:t>临床类应用</a:t>
            </a:r>
            <a:endParaRPr lang="en-US" sz="1200" kern="0">
              <a:solidFill>
                <a:prstClr val="white">
                  <a:alpha val="99000"/>
                </a:prstClr>
              </a:solidFill>
              <a:latin typeface="微软雅黑" panose="020B0503020204020204" pitchFamily="34" charset="-122"/>
              <a:ea typeface="微软雅黑" panose="020B0503020204020204" pitchFamily="34" charset="-122"/>
              <a:cs typeface="Calibri (Body)"/>
            </a:endParaRPr>
          </a:p>
        </p:txBody>
      </p:sp>
      <p:cxnSp>
        <p:nvCxnSpPr>
          <p:cNvPr id="90" name="Straight Arrow Connector 89"/>
          <p:cNvCxnSpPr>
            <a:stCxn id="140" idx="0"/>
            <a:endCxn id="150" idx="2"/>
          </p:cNvCxnSpPr>
          <p:nvPr/>
        </p:nvCxnSpPr>
        <p:spPr>
          <a:xfrm flipH="1" flipV="1">
            <a:off x="7093057" y="2839248"/>
            <a:ext cx="1599100" cy="823115"/>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cxnSp>
        <p:nvCxnSpPr>
          <p:cNvPr id="98" name="Straight Arrow Connector 97"/>
          <p:cNvCxnSpPr>
            <a:stCxn id="140" idx="0"/>
          </p:cNvCxnSpPr>
          <p:nvPr/>
        </p:nvCxnSpPr>
        <p:spPr>
          <a:xfrm flipV="1">
            <a:off x="8692157" y="2815432"/>
            <a:ext cx="1335780" cy="846931"/>
          </a:xfrm>
          <a:prstGeom prst="straightConnector1">
            <a:avLst/>
          </a:prstGeom>
          <a:noFill/>
          <a:ln w="25400" cap="flat" cmpd="sng" algn="ctr">
            <a:solidFill>
              <a:schemeClr val="accent1">
                <a:lumMod val="50000"/>
              </a:schemeClr>
            </a:solidFill>
            <a:prstDash val="solid"/>
            <a:headEnd type="none" w="med" len="med"/>
            <a:tailEnd type="triangle" w="lg" len="med"/>
          </a:ln>
          <a:effectLst/>
        </p:spPr>
      </p:cxnSp>
    </p:spTree>
  </p:cSld>
  <p:clrMapOvr>
    <a:masterClrMapping/>
  </p:clrMapOvr>
  <p:transition spd="slow">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89511"/>
            <a:ext cx="11518680" cy="899665"/>
          </a:xfrm>
        </p:spPr>
        <p:txBody>
          <a:bodyPr/>
          <a:lstStyle/>
          <a:p>
            <a:r>
              <a:rPr lang="zh-CN" altLang="en-US">
                <a:latin typeface="微软雅黑" panose="020B0503020204020204" pitchFamily="34" charset="-122"/>
                <a:ea typeface="微软雅黑" panose="020B0503020204020204" pitchFamily="34" charset="-122"/>
              </a:rPr>
              <a:t>数据接入和清洗</a:t>
            </a:r>
            <a:endParaRPr lang="en-US">
              <a:latin typeface="微软雅黑" panose="020B0503020204020204" pitchFamily="34" charset="-122"/>
              <a:ea typeface="微软雅黑" panose="020B0503020204020204" pitchFamily="34" charset="-122"/>
            </a:endParaRPr>
          </a:p>
        </p:txBody>
      </p:sp>
      <p:pic>
        <p:nvPicPr>
          <p:cNvPr id="3" name="Picture 2"/>
          <p:cNvPicPr/>
          <p:nvPr/>
        </p:nvPicPr>
        <p:blipFill>
          <a:blip r:embed="rId1">
            <a:extLst>
              <a:ext uri="{28A0092B-C50C-407E-A947-70E740481C1C}">
                <a14:useLocalDpi xmlns:a14="http://schemas.microsoft.com/office/drawing/2010/main" val="0"/>
              </a:ext>
            </a:extLst>
          </a:blip>
          <a:stretch>
            <a:fillRect/>
          </a:stretch>
        </p:blipFill>
        <p:spPr bwMode="auto">
          <a:xfrm>
            <a:off x="679340" y="1397000"/>
            <a:ext cx="10972800" cy="508000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sz="3735"/>
              <a:t>数据加载技术</a:t>
            </a:r>
            <a:endParaRPr lang="en-US" sz="3735"/>
          </a:p>
        </p:txBody>
      </p:sp>
      <p:sp>
        <p:nvSpPr>
          <p:cNvPr id="4" name="Content Placeholder 3"/>
          <p:cNvSpPr>
            <a:spLocks noGrp="1"/>
          </p:cNvSpPr>
          <p:nvPr>
            <p:ph idx="1"/>
          </p:nvPr>
        </p:nvSpPr>
        <p:spPr>
          <a:xfrm>
            <a:off x="609600" y="1397000"/>
            <a:ext cx="10972800" cy="4876800"/>
          </a:xfrm>
        </p:spPr>
        <p:txBody>
          <a:bodyPr>
            <a:normAutofit/>
          </a:bodyPr>
          <a:lstStyle/>
          <a:p>
            <a:r>
              <a:rPr lang="en-US" altLang="zh-CN" sz="2665"/>
              <a:t>SQL Server CDC </a:t>
            </a:r>
            <a:r>
              <a:rPr lang="zh-CN" altLang="en-US" sz="2665"/>
              <a:t>数据变更捕获</a:t>
            </a:r>
            <a:endParaRPr lang="en-US" altLang="zh-CN" sz="2665"/>
          </a:p>
          <a:p>
            <a:r>
              <a:rPr lang="en-US" altLang="zh-CN" sz="2665"/>
              <a:t>Oracle </a:t>
            </a:r>
            <a:r>
              <a:rPr lang="en-US" altLang="x-none" sz="2665"/>
              <a:t>Materialized View </a:t>
            </a:r>
            <a:r>
              <a:rPr lang="zh-CN" altLang="en-US" sz="2665"/>
              <a:t>物化视图</a:t>
            </a:r>
            <a:endParaRPr lang="en-US" altLang="zh-CN" sz="2665"/>
          </a:p>
          <a:p>
            <a:r>
              <a:rPr lang="en-US" altLang="zh-CN" sz="2665"/>
              <a:t>Trigger </a:t>
            </a:r>
            <a:r>
              <a:rPr lang="zh-CN" altLang="en-US" sz="2665"/>
              <a:t>触发器</a:t>
            </a:r>
            <a:endParaRPr lang="en-US" altLang="zh-CN" sz="2665"/>
          </a:p>
          <a:p>
            <a:r>
              <a:rPr lang="en-US" altLang="zh-CN" sz="2665"/>
              <a:t>Data Replication</a:t>
            </a:r>
            <a:r>
              <a:rPr lang="zh-CN" altLang="en-US" sz="2665"/>
              <a:t>数据复制分发</a:t>
            </a:r>
            <a:endParaRPr lang="en-US" altLang="zh-CN" sz="2665"/>
          </a:p>
          <a:p>
            <a:r>
              <a:rPr lang="en-US" altLang="zh-CN" sz="2665"/>
              <a:t>SSIS</a:t>
            </a:r>
            <a:r>
              <a:rPr lang="zh-CN" altLang="en-US" sz="2665"/>
              <a:t>（</a:t>
            </a:r>
            <a:r>
              <a:rPr lang="en-US" altLang="zh-CN" sz="2665"/>
              <a:t>ETL tool</a:t>
            </a:r>
            <a:r>
              <a:rPr lang="zh-CN" altLang="en-US" sz="2665"/>
              <a:t>）：</a:t>
            </a:r>
            <a:r>
              <a:rPr lang="en-US" altLang="zh-CN" sz="2665"/>
              <a:t>SQL Server Integration Service</a:t>
            </a:r>
            <a:endParaRPr lang="en-US" altLang="zh-CN" sz="2665"/>
          </a:p>
          <a:p>
            <a:r>
              <a:rPr lang="en-US" altLang="zh-CN" sz="2665"/>
              <a:t>Linked Server</a:t>
            </a:r>
            <a:r>
              <a:rPr lang="zh-CN" altLang="en-US" sz="2665"/>
              <a:t>：链接服务器</a:t>
            </a:r>
            <a:endParaRPr lang="en-US" altLang="zh-CN" sz="2665"/>
          </a:p>
          <a:p>
            <a:r>
              <a:rPr lang="zh-CN" altLang="en-US" sz="2665"/>
              <a:t>客制化的数据加载程序，解决单机数据集成采集问题</a:t>
            </a:r>
            <a:endParaRPr lang="en-US" sz="2665"/>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lvl="0"/>
            <a:r>
              <a:rPr lang="zh-CN" altLang="en-US" sz="3735"/>
              <a:t>数据接入过程</a:t>
            </a:r>
            <a:endParaRPr lang="en-US" sz="3735"/>
          </a:p>
        </p:txBody>
      </p:sp>
      <p:sp>
        <p:nvSpPr>
          <p:cNvPr id="3" name="Slide Number Placeholder 2"/>
          <p:cNvSpPr>
            <a:spLocks noGrp="1"/>
          </p:cNvSpPr>
          <p:nvPr>
            <p:ph type="sldNum" sz="quarter" idx="11"/>
          </p:nvPr>
        </p:nvSpPr>
        <p:spPr/>
        <p:txBody>
          <a:bodyPr/>
          <a:lstStyle/>
          <a:p>
            <a:fld id="{8705B15F-8752-4CDE-AF98-CBA6D16B1DC3}" type="slidenum">
              <a:rPr lang="zh-CN" altLang="en-US" sz="1420" smtClean="0">
                <a:solidFill>
                  <a:srgbClr val="000000">
                    <a:tint val="75000"/>
                  </a:srgbClr>
                </a:solidFill>
              </a:rPr>
            </a:fld>
            <a:endParaRPr lang="zh-CN" altLang="en-US" sz="1420">
              <a:solidFill>
                <a:srgbClr val="000000">
                  <a:tint val="75000"/>
                </a:srgbClr>
              </a:solidFill>
            </a:endParaRPr>
          </a:p>
        </p:txBody>
      </p:sp>
      <p:sp>
        <p:nvSpPr>
          <p:cNvPr id="5" name="Content Placeholder 4"/>
          <p:cNvSpPr>
            <a:spLocks noGrp="1"/>
          </p:cNvSpPr>
          <p:nvPr>
            <p:ph idx="1"/>
          </p:nvPr>
        </p:nvSpPr>
        <p:spPr>
          <a:xfrm>
            <a:off x="609600" y="1328171"/>
            <a:ext cx="10972800" cy="4876800"/>
          </a:xfrm>
        </p:spPr>
        <p:txBody>
          <a:bodyPr>
            <a:normAutofit/>
          </a:bodyPr>
          <a:lstStyle/>
          <a:p>
            <a:r>
              <a:rPr lang="zh-CN" altLang="en-US"/>
              <a:t>通过</a:t>
            </a:r>
            <a:r>
              <a:rPr lang="en-US"/>
              <a:t>CDC</a:t>
            </a:r>
            <a:r>
              <a:rPr lang="zh-CN" altLang="en-US"/>
              <a:t>技术捕获业务系统的数据变化集</a:t>
            </a:r>
            <a:endParaRPr lang="en-US"/>
          </a:p>
          <a:p>
            <a:pPr lvl="0"/>
            <a:r>
              <a:rPr lang="zh-CN" altLang="en-US"/>
              <a:t>支持增量种子历史数据加载和任务拆分，避免一次加载性能瓶颈</a:t>
            </a:r>
            <a:endParaRPr lang="en-US"/>
          </a:p>
          <a:p>
            <a:pPr lvl="0"/>
            <a:r>
              <a:rPr lang="zh-CN" altLang="en-US"/>
              <a:t>多种任务的优先级别的灵活配置（</a:t>
            </a:r>
            <a:r>
              <a:rPr lang="en-US"/>
              <a:t>Real-Time,CDR,DW,DM </a:t>
            </a:r>
            <a:r>
              <a:rPr lang="zh-CN" altLang="en-US"/>
              <a:t>等）</a:t>
            </a:r>
            <a:endParaRPr lang="en-US"/>
          </a:p>
          <a:p>
            <a:pPr lvl="0"/>
            <a:r>
              <a:rPr lang="zh-CN" altLang="en-US"/>
              <a:t>多线程的</a:t>
            </a:r>
            <a:r>
              <a:rPr lang="en-US"/>
              <a:t>Log</a:t>
            </a:r>
            <a:r>
              <a:rPr lang="zh-CN" altLang="en-US"/>
              <a:t>日志读写并实时状态显示</a:t>
            </a:r>
            <a:endParaRPr lang="en-US"/>
          </a:p>
          <a:p>
            <a:pPr lvl="0"/>
            <a:r>
              <a:rPr lang="zh-CN" altLang="en-US"/>
              <a:t>对业务表例如</a:t>
            </a:r>
            <a:r>
              <a:rPr lang="en-US"/>
              <a:t>HIS</a:t>
            </a:r>
            <a:r>
              <a:rPr lang="zh-CN" altLang="en-US"/>
              <a:t>转储表的支持</a:t>
            </a:r>
            <a:endParaRPr lang="en-US"/>
          </a:p>
          <a:p>
            <a:pPr lvl="0"/>
            <a:r>
              <a:rPr lang="zh-CN" altLang="en-US"/>
              <a:t>自动化高度集成的维度表及渐变支持</a:t>
            </a:r>
            <a:endParaRPr lang="en-US"/>
          </a:p>
          <a:p>
            <a:pPr lvl="0"/>
            <a:r>
              <a:rPr lang="zh-CN" altLang="en-US"/>
              <a:t>灵活的支持</a:t>
            </a:r>
            <a:r>
              <a:rPr lang="en-US"/>
              <a:t>View</a:t>
            </a:r>
            <a:r>
              <a:rPr lang="zh-CN" altLang="en-US"/>
              <a:t>或者存储过程的数据抽取</a:t>
            </a:r>
            <a:endParaRPr lang="en-US"/>
          </a:p>
          <a:p>
            <a:pPr lvl="0"/>
            <a:r>
              <a:rPr lang="zh-CN" altLang="en-US"/>
              <a:t>增量数据的增、删、改的综合处理机制</a:t>
            </a:r>
            <a:endParaRPr lang="en-US"/>
          </a:p>
          <a:p>
            <a:r>
              <a:rPr lang="zh-CN" altLang="en-US"/>
              <a:t>通过智能化数据载入工具，从应用业务系统到</a:t>
            </a:r>
            <a:r>
              <a:rPr lang="en-US"/>
              <a:t>CDR</a:t>
            </a:r>
            <a:r>
              <a:rPr lang="zh-CN" altLang="en-US"/>
              <a:t>的数据载入可以达到分钟级别，报表系统数据最大延迟一小时左右；对于实时监控数据，技术上可以做到秒级左右。</a:t>
            </a: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735"/>
              <a:t>业务数据捕获</a:t>
            </a:r>
            <a:endParaRPr lang="en-US" sz="3735"/>
          </a:p>
        </p:txBody>
      </p:sp>
      <p:sp>
        <p:nvSpPr>
          <p:cNvPr id="9" name="Content Placeholder 8"/>
          <p:cNvSpPr>
            <a:spLocks noGrp="1"/>
          </p:cNvSpPr>
          <p:nvPr>
            <p:ph idx="1"/>
          </p:nvPr>
        </p:nvSpPr>
        <p:spPr/>
        <p:txBody>
          <a:bodyPr>
            <a:normAutofit fontScale="95000"/>
          </a:bodyPr>
          <a:lstStyle/>
          <a:p>
            <a:pPr marL="0" indent="0">
              <a:buNone/>
            </a:pPr>
            <a:r>
              <a:rPr lang="zh-CN" altLang="en-US"/>
              <a:t>全院数据中心平台需实时从业务系统抽取数据。为了使业务系统在数据捕获的时候受影响最小，对业务系统采用数据库复制，在复制的数据库上启用变化的数据捕获（</a:t>
            </a:r>
            <a:r>
              <a:rPr lang="en-US"/>
              <a:t>CDC Change Data Capture</a:t>
            </a:r>
            <a:r>
              <a:rPr lang="zh-CN" altLang="en-US"/>
              <a:t>）机制</a:t>
            </a:r>
            <a:endParaRPr lang="en-US" altLang="zh-CN"/>
          </a:p>
          <a:p>
            <a:pPr marL="0" indent="0">
              <a:buNone/>
            </a:pPr>
            <a:r>
              <a:rPr lang="en-US" altLang="zh-CN"/>
              <a:t>1) </a:t>
            </a:r>
            <a:r>
              <a:rPr lang="zh-CN" altLang="en-US"/>
              <a:t>降低对临床系统的影响</a:t>
            </a:r>
            <a:endParaRPr lang="zh-CN" altLang="en-US"/>
          </a:p>
          <a:p>
            <a:r>
              <a:rPr lang="zh-CN" altLang="en-US"/>
              <a:t>采用已有数据存储较为底层的复制技术，如数据库的复制订阅、物化视图、企业服务总线服务订阅、</a:t>
            </a:r>
            <a:r>
              <a:rPr lang="en-US" altLang="zh-CN"/>
              <a:t>HL7</a:t>
            </a:r>
            <a:r>
              <a:rPr lang="zh-CN" altLang="en-US"/>
              <a:t>消息订阅以及开发自定义程序异步刷新信息，以保证对临床系统的最小冲击。</a:t>
            </a:r>
            <a:endParaRPr lang="zh-CN" altLang="en-US"/>
          </a:p>
          <a:p>
            <a:pPr marL="0" indent="0">
              <a:buNone/>
            </a:pPr>
            <a:r>
              <a:rPr lang="en-US" altLang="zh-CN"/>
              <a:t>2) </a:t>
            </a:r>
            <a:r>
              <a:rPr lang="zh-CN" altLang="en-US"/>
              <a:t>数据实时性保证</a:t>
            </a:r>
            <a:endParaRPr lang="zh-CN" altLang="en-US"/>
          </a:p>
          <a:p>
            <a:r>
              <a:rPr lang="zh-CN" altLang="en-US"/>
              <a:t>复制技术可以确保分布在不同地点的数据自动同步更新，从而保证数据的一致性。</a:t>
            </a:r>
            <a:endParaRPr lang="zh-CN" altLang="en-US"/>
          </a:p>
          <a:p>
            <a:pPr marL="0" indent="0">
              <a:buNone/>
            </a:pPr>
            <a:r>
              <a:rPr lang="en-US" altLang="zh-CN"/>
              <a:t>3) </a:t>
            </a:r>
            <a:r>
              <a:rPr lang="zh-CN" altLang="en-US"/>
              <a:t>数据完整性维护</a:t>
            </a:r>
            <a:endParaRPr lang="zh-CN" altLang="en-US"/>
          </a:p>
          <a:p>
            <a:r>
              <a:rPr lang="zh-CN" altLang="en-US"/>
              <a:t>通过获得源数据库的重做日志，在源库交易成功后迅速同步到备库，并且考虑并发机制，对不冲突表的交易进行并发装载，保证最大限度的复制效率</a:t>
            </a:r>
            <a:endParaRPr lang="en-US" altLang="zh-CN"/>
          </a:p>
          <a:p>
            <a:pPr marL="0" indent="0">
              <a:buNone/>
            </a:pPr>
            <a:r>
              <a:rPr lang="en-US" altLang="zh-CN"/>
              <a:t>4) </a:t>
            </a:r>
            <a:r>
              <a:rPr lang="zh-CN" altLang="en-US"/>
              <a:t>业务逻辑重构，实现数据整合以及完整定位</a:t>
            </a:r>
            <a:endParaRPr lang="zh-CN" altLang="en-US"/>
          </a:p>
          <a:p>
            <a:r>
              <a:rPr lang="zh-CN" altLang="en-US"/>
              <a:t>针对重要业务数据，在已有订阅目标数据上启用</a:t>
            </a:r>
            <a:r>
              <a:rPr lang="en-US" altLang="zh-CN"/>
              <a:t>CDC ( Change Data Capture )</a:t>
            </a:r>
            <a:r>
              <a:rPr lang="zh-CN" altLang="en-US"/>
              <a:t>，根据数据变化进一步跟踪分析变化过程，通过关联快速将多个业务系统数据按照管理设计模型快速将数据重新组织，以便更好的服务于质量管理数据的要求。</a:t>
            </a:r>
            <a:endParaRPr lang="zh-CN" altLang="en-US"/>
          </a:p>
          <a:p>
            <a:pPr marL="0" indent="0">
              <a:buNone/>
            </a:pPr>
            <a:endParaRPr lang="en-US"/>
          </a:p>
          <a:p>
            <a:endParaRPr lang="en-US"/>
          </a:p>
        </p:txBody>
      </p:sp>
      <p:sp>
        <p:nvSpPr>
          <p:cNvPr id="3" name="Rectangle 2"/>
          <p:cNvSpPr>
            <a:spLocks noChangeArrowheads="1"/>
          </p:cNvSpPr>
          <p:nvPr/>
        </p:nvSpPr>
        <p:spPr bwMode="auto">
          <a:xfrm>
            <a:off x="269240" y="943748"/>
            <a:ext cx="370840" cy="49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endParaRPr lang="en-US" sz="240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zh-CN" altLang="en-US" sz="3735"/>
              <a:t>数据完整性校验</a:t>
            </a:r>
            <a:endParaRPr lang="en-US" sz="3735"/>
          </a:p>
        </p:txBody>
      </p:sp>
      <p:sp>
        <p:nvSpPr>
          <p:cNvPr id="3" name="Slide Number Placeholder 2"/>
          <p:cNvSpPr>
            <a:spLocks noGrp="1"/>
          </p:cNvSpPr>
          <p:nvPr>
            <p:ph type="sldNum" sz="quarter" idx="11"/>
          </p:nvPr>
        </p:nvSpPr>
        <p:spPr/>
        <p:txBody>
          <a:bodyPr/>
          <a:lstStyle/>
          <a:p>
            <a:fld id="{74A398B2-5A34-1A4A-811E-F4027282568C}" type="slidenum">
              <a:rPr lang="en-US" sz="1420" smtClean="0"/>
            </a:fld>
            <a:endParaRPr lang="en-US" sz="1420"/>
          </a:p>
        </p:txBody>
      </p:sp>
      <p:sp>
        <p:nvSpPr>
          <p:cNvPr id="4" name="Content Placeholder 3"/>
          <p:cNvSpPr>
            <a:spLocks noGrp="1"/>
          </p:cNvSpPr>
          <p:nvPr>
            <p:ph idx="1"/>
          </p:nvPr>
        </p:nvSpPr>
        <p:spPr>
          <a:xfrm>
            <a:off x="609600" y="1219200"/>
            <a:ext cx="10972800" cy="5359400"/>
          </a:xfrm>
        </p:spPr>
        <p:txBody>
          <a:bodyPr>
            <a:normAutofit fontScale="85000" lnSpcReduction="10000"/>
          </a:bodyPr>
          <a:lstStyle/>
          <a:p>
            <a:pPr marL="0" indent="0">
              <a:lnSpc>
                <a:spcPct val="120000"/>
              </a:lnSpc>
              <a:buNone/>
            </a:pPr>
            <a:r>
              <a:rPr lang="zh-CN" altLang="en-US" sz="3600"/>
              <a:t>全院数据中心建设的成效跟接入数据的完整性密切相关，可以从以下几方面来确保数据的完整性：</a:t>
            </a:r>
            <a:endParaRPr lang="en-US" sz="3600"/>
          </a:p>
          <a:p>
            <a:pPr lvl="0">
              <a:lnSpc>
                <a:spcPct val="120000"/>
              </a:lnSpc>
            </a:pPr>
            <a:r>
              <a:rPr lang="zh-CN" altLang="en-US" b="1"/>
              <a:t>行级数据校验</a:t>
            </a:r>
            <a:endParaRPr lang="en-US"/>
          </a:p>
          <a:p>
            <a:pPr lvl="1">
              <a:lnSpc>
                <a:spcPct val="120000"/>
              </a:lnSpc>
              <a:buFont typeface="Courier New" panose="02070309020205020404" pitchFamily="49" charset="0"/>
              <a:buChar char="o"/>
            </a:pPr>
            <a:r>
              <a:rPr lang="zh-CN" altLang="en-US"/>
              <a:t>在从业务数据到</a:t>
            </a:r>
            <a:r>
              <a:rPr lang="en-US"/>
              <a:t>CDR</a:t>
            </a:r>
            <a:r>
              <a:rPr lang="zh-CN" altLang="en-US"/>
              <a:t>的数据导入过程中，每个任务的数据导入开始时间、结束时间、读取行数、插入行数、更新行数等必须做到需实时显示。</a:t>
            </a:r>
            <a:endParaRPr lang="en-US"/>
          </a:p>
          <a:p>
            <a:pPr lvl="0">
              <a:lnSpc>
                <a:spcPct val="120000"/>
              </a:lnSpc>
            </a:pPr>
            <a:r>
              <a:rPr lang="zh-CN" altLang="en-US" b="1"/>
              <a:t>维度渐变处理</a:t>
            </a:r>
            <a:endParaRPr lang="en-US"/>
          </a:p>
          <a:p>
            <a:pPr lvl="1">
              <a:lnSpc>
                <a:spcPct val="120000"/>
              </a:lnSpc>
              <a:buFont typeface="Courier New" panose="02070309020205020404" pitchFamily="49" charset="0"/>
              <a:buChar char="o"/>
            </a:pPr>
            <a:r>
              <a:rPr lang="en-US"/>
              <a:t>CDR</a:t>
            </a:r>
            <a:r>
              <a:rPr lang="zh-CN" altLang="en-US"/>
              <a:t>数据平台首先对基础数据进行刷新，然后数据会对所有的维度表进行校验并保持对数据的完整性校验，对任何数据需要处理渐变的数据维度属性会在每隔一小时检查一次，确保维度关键属性发生变化后能及时更新并反映到数据的聚合上，及时准确的反映在报表上。</a:t>
            </a:r>
            <a:endParaRPr lang="en-US"/>
          </a:p>
          <a:p>
            <a:pPr lvl="0">
              <a:lnSpc>
                <a:spcPct val="120000"/>
              </a:lnSpc>
            </a:pPr>
            <a:r>
              <a:rPr lang="zh-CN" altLang="en-US" b="1"/>
              <a:t>数据的可追溯</a:t>
            </a:r>
            <a:endParaRPr lang="en-US"/>
          </a:p>
          <a:p>
            <a:pPr lvl="1">
              <a:lnSpc>
                <a:spcPct val="120000"/>
              </a:lnSpc>
              <a:buFont typeface="Courier New" panose="02070309020205020404" pitchFamily="49" charset="0"/>
              <a:buChar char="o"/>
            </a:pPr>
            <a:r>
              <a:rPr lang="en-US"/>
              <a:t>CDR</a:t>
            </a:r>
            <a:r>
              <a:rPr lang="zh-CN" altLang="en-US"/>
              <a:t>系统通过自定义的通用字段来维护数据的可追溯性。</a:t>
            </a:r>
            <a:r>
              <a:rPr lang="en-US" err="1"/>
              <a:t>SystemKey</a:t>
            </a:r>
            <a:r>
              <a:rPr lang="zh-CN" altLang="en-US"/>
              <a:t>字段来表示数据来自系统，通过</a:t>
            </a:r>
            <a:r>
              <a:rPr lang="en-US"/>
              <a:t>Feed</a:t>
            </a:r>
            <a:r>
              <a:rPr lang="zh-CN" altLang="en-US"/>
              <a:t>来标识所所来自的表，通过</a:t>
            </a:r>
            <a:r>
              <a:rPr lang="en-US" err="1"/>
              <a:t>FeedValue</a:t>
            </a:r>
            <a:r>
              <a:rPr lang="zh-CN" altLang="en-US"/>
              <a:t>来标识数据在抽取的时候用到的主键值。</a:t>
            </a:r>
            <a:endParaRPr lang="en-US"/>
          </a:p>
          <a:p>
            <a:pPr lvl="0">
              <a:lnSpc>
                <a:spcPct val="120000"/>
              </a:lnSpc>
            </a:pPr>
            <a:r>
              <a:rPr lang="zh-CN" altLang="en-US" b="1"/>
              <a:t>数据准确性</a:t>
            </a:r>
            <a:endParaRPr lang="en-US"/>
          </a:p>
          <a:p>
            <a:pPr lvl="1">
              <a:lnSpc>
                <a:spcPct val="120000"/>
              </a:lnSpc>
              <a:buFont typeface="Courier New" panose="02070309020205020404" pitchFamily="49" charset="0"/>
              <a:buChar char="o"/>
            </a:pPr>
            <a:r>
              <a:rPr lang="en-US"/>
              <a:t>CDR</a:t>
            </a:r>
            <a:r>
              <a:rPr lang="zh-CN" altLang="en-US"/>
              <a:t>系统需要提供</a:t>
            </a:r>
            <a:r>
              <a:rPr lang="en-US"/>
              <a:t>Data Validation</a:t>
            </a:r>
            <a:r>
              <a:rPr lang="zh-CN" altLang="en-US"/>
              <a:t>工具可以对数据源和目标数据表之间的数据值进行验证，主要原理是通过对源表里不同数据通过视图或者</a:t>
            </a:r>
            <a:r>
              <a:rPr lang="en-US"/>
              <a:t>SQL</a:t>
            </a:r>
            <a:r>
              <a:rPr lang="zh-CN" altLang="en-US"/>
              <a:t>按照业务数据来进行分组聚合。</a:t>
            </a:r>
            <a:endParaRPr lang="en-US"/>
          </a:p>
        </p:txBody>
      </p:sp>
    </p:spTree>
  </p:cSld>
  <p:clrMapOvr>
    <a:masterClrMapping/>
  </p:clrMapOvr>
  <p:transition>
    <p:fad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1947</Words>
  <Application>WPS 演示</Application>
  <PresentationFormat>宽屏</PresentationFormat>
  <Paragraphs>134</Paragraphs>
  <Slides>24</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宋体</vt:lpstr>
      <vt:lpstr>Wingdings</vt:lpstr>
      <vt:lpstr>微软雅黑</vt:lpstr>
      <vt:lpstr>Arial Unicode MS</vt:lpstr>
      <vt:lpstr>Segoe UI</vt:lpstr>
      <vt:lpstr>Calibri (Body)</vt:lpstr>
      <vt:lpstr>Calibri</vt:lpstr>
      <vt:lpstr>Courier New</vt:lpstr>
      <vt:lpstr>Office 主题​​</vt:lpstr>
      <vt:lpstr>医院数据中心的整体架构</vt:lpstr>
      <vt:lpstr>数据中心的应用架构</vt:lpstr>
      <vt:lpstr>数据中心的应用架构</vt:lpstr>
      <vt:lpstr>数据集成平台构成</vt:lpstr>
      <vt:lpstr>数据接入和清洗</vt:lpstr>
      <vt:lpstr>数据加载技术</vt:lpstr>
      <vt:lpstr>数据接入过程</vt:lpstr>
      <vt:lpstr>业务数据捕获</vt:lpstr>
      <vt:lpstr>数据完整性校验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李科</cp:lastModifiedBy>
  <cp:revision>107</cp:revision>
  <dcterms:created xsi:type="dcterms:W3CDTF">2019-06-19T02:08:00Z</dcterms:created>
  <dcterms:modified xsi:type="dcterms:W3CDTF">2020-04-21T03:56:48Z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